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notesMasterIdLst>
    <p:notesMasterId r:id="rId15"/>
  </p:notesMasterIdLst>
  <p:sldSz cx="12192000" cy="6858000" type="custom"/>
  <p:notesSz cx="12192000" cy="6858000"/>
</p:presentation>
</file>

<file path=ppt/presProps.xml><?xml version="1.0" encoding="utf-8"?>
<p:presentationPr xmlns:p="http://schemas.openxmlformats.org/presentationml/2006/main" xmlns:a="http://schemas.openxmlformats.org/drawingml/2006/main" xmlns:r="http://schemas.openxmlformats.org/officeDocument/2006/relationships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a="http://schemas.openxmlformats.org/drawingml/2006/main" xmlns:r="http://schemas.openxmlformats.org/officeDocument/2006/relationships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/>
          <p:nvPr>
            <p:ph type="body" idx="1"/>
          </p:nvPr>
        </p:nvSpPr>
        <p:spPr/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Who is asking and for what - Segen with Earth Care Consulting proposes a national DRS to MOET and MOCCAE.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Feel the gap - the ban is done, bottles and cans are the last stream, and voluntary collection cannot close it.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Believe it works - deposits are proven across 60 jurisdictions; the newest systems hit 90% within two years.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The mechanism in ten seconds - a quarter-dirham refundable deposit moving through a closed national loop.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See it is concrete - a national return network on the European benchmark model, sized for every emirate.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Trust the operator - Segen never touches unredeemed deposits; every dirham sits in a supervised escrow.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1" Type="http://schemas.openxmlformats.org/officeDocument/2006/relationships/image" Target="../media/image1.png"/><Relationship Id="rIdImage2" Type="http://schemas.openxmlformats.org/officeDocument/2006/relationships/image" Target="../media/image2.png"/><Relationship Id="rIdNotes1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1" Type="http://schemas.openxmlformats.org/officeDocument/2006/relationships/image" Target="../media/image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1" Type="http://schemas.openxmlformats.org/officeDocument/2006/relationships/image" Target="../media/image1.png"/><Relationship Id="rIdImage2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Notes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3" Type="http://schemas.openxmlformats.org/officeDocument/2006/relationships/image" Target="../media/image3.png"/><Relationship Id="rIdNotes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1" Type="http://schemas.openxmlformats.org/officeDocument/2006/relationships/image" Target="../media/image1.png"/><Relationship Id="rIdNotes4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4" Type="http://schemas.openxmlformats.org/officeDocument/2006/relationships/image" Target="../media/image4.jpg"/><Relationship Id="rIdImage5" Type="http://schemas.openxmlformats.org/officeDocument/2006/relationships/image" Target="../media/image5.jpg"/><Relationship Id="rIdImage6" Type="http://schemas.openxmlformats.org/officeDocument/2006/relationships/image" Target="../media/image6.jpg"/><Relationship Id="rIdNotes5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Notes6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7" Type="http://schemas.openxmlformats.org/officeDocument/2006/relationships/image" Target="../media/image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Image8" Type="http://schemas.openxmlformats.org/officeDocument/2006/relationships/image" Target="../media/image8.png"/></Relationships>
</file>

<file path=ppt/slides/slide1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101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nogram-watermark"/>
          <p:cNvPicPr/>
          <p:nvPr/>
        </p:nvPicPr>
        <p:blipFill>
          <a:blip r:embed="rIdImage1">
            <a:alphaModFix amt="10000"/>
          </a:blip>
          <a:srcRect l="-0" r="-0"/>
          <a:stretch>
            <a:fillRect/>
          </a:stretch>
        </p:blipFill>
        <p:spPr>
          <a:xfrm>
            <a:off x="7747000" y="-1904999"/>
            <a:ext cx="6350000" cy="6350000"/>
          </a:xfrm>
          <a:prstGeom prst="rect">
            <a:avLst/>
          </a:prstGeom>
          <a:ln>
            <a:noFill/>
          </a:ln>
        </p:spPr>
      </p:pic>
      <p:pic>
        <p:nvPicPr>
          <p:cNvPr id="3" name="wordmark"/>
          <p:cNvPicPr/>
          <p:nvPr/>
        </p:nvPicPr>
        <p:blipFill>
          <a:blip r:embed="rIdImage2"/>
          <a:srcRect l="-329" r="-329"/>
          <a:stretch>
            <a:fillRect/>
          </a:stretch>
        </p:blipFill>
        <p:spPr>
          <a:xfrm>
            <a:off x="812800" y="609600"/>
            <a:ext cx="1905000" cy="723900"/>
          </a:xfrm>
          <a:prstGeom prst="rect">
            <a:avLst/>
          </a:prstGeom>
          <a:ln>
            <a:noFill/>
          </a:ln>
        </p:spPr>
      </p:pic>
      <p:sp>
        <p:nvSpPr>
          <p:cNvPr id="4" name="title-rule"/>
          <p:cNvSpPr/>
          <p:nvPr/>
        </p:nvSpPr>
        <p:spPr>
          <a:xfrm>
            <a:off x="812800" y="2717800"/>
            <a:ext cx="12192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kicker"/>
          <p:cNvSpPr txBox="1"/>
          <p:nvPr/>
        </p:nvSpPr>
        <p:spPr>
          <a:xfrm>
            <a:off x="812800" y="2895600"/>
            <a:ext cx="7874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C9A227"/>
                </a:solidFill>
                <a:latin typeface="QuattrocentoSans"/>
                <a:ea typeface="QuattrocentoSans"/>
              </a:rPr>
              <a:t>SEGEN × EARTH CARE CONSULTING</a:t>
            </a:r>
            <a:endParaRPr lang="en-US" sz="1000"/>
          </a:p>
        </p:txBody>
      </p:sp>
      <p:sp>
        <p:nvSpPr>
          <p:cNvPr id="6" name="title"/>
          <p:cNvSpPr txBox="1"/>
          <p:nvPr/>
        </p:nvSpPr>
        <p:spPr>
          <a:xfrm>
            <a:off x="812800" y="3225800"/>
            <a:ext cx="9398000" cy="2159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15000"/>
              </a:lnSpc>
            </a:pPr>
            <a:r>
              <a:rPr lang="en-US" sz="4600">
                <a:solidFill>
                  <a:srgbClr val="FFFFFF"/>
                </a:solidFill>
                <a:latin typeface="Oranienbaum"/>
                <a:ea typeface="Oranienbaum"/>
              </a:rPr>
              <a:t>A National Deposit Return System for the United Arab Emirates</a:t>
            </a:r>
            <a:endParaRPr lang="en-US" sz="4600"/>
          </a:p>
        </p:txBody>
      </p:sp>
      <p:sp>
        <p:nvSpPr>
          <p:cNvPr id="7" name="subtitle"/>
          <p:cNvSpPr txBox="1"/>
          <p:nvPr/>
        </p:nvSpPr>
        <p:spPr>
          <a:xfrm>
            <a:off x="812800" y="5562600"/>
            <a:ext cx="8128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55000"/>
              </a:lnSpc>
            </a:pPr>
            <a:r>
              <a:rPr lang="en-US" sz="1300">
                <a:solidFill>
                  <a:srgbClr val="E8E4D8"/>
                </a:solidFill>
                <a:latin typeface="QuattrocentoSans"/>
                <a:ea typeface="QuattrocentoSans"/>
              </a:rPr>
              <a:t>Feasibility &amp; implementation proposal to the Ministry of Economy &amp; Tourism and the Ministry of Climate Change &amp; Environment</a:t>
            </a:r>
            <a:endParaRPr lang="en-US" sz="1300"/>
          </a:p>
        </p:txBody>
      </p:sp>
      <p:sp>
        <p:nvSpPr>
          <p:cNvPr id="8" name="date-line"/>
          <p:cNvSpPr txBox="1"/>
          <p:nvPr/>
        </p:nvSpPr>
        <p:spPr>
          <a:xfrm>
            <a:off x="812800" y="6350000"/>
            <a:ext cx="635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 spc="200" kern="0">
                <a:solidFill>
                  <a:srgbClr val="4A6580"/>
                </a:solidFill>
                <a:latin typeface="QuattrocentoSans"/>
                <a:ea typeface="QuattrocentoSans"/>
              </a:rPr>
              <a:t>JULY 2026 · </a:t>
            </a:r>
            <a:r>
              <a:rPr lang="en-US" sz="9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9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381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WHO DELIVERS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889000"/>
            <a:ext cx="10160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41400"/>
            <a:ext cx="10566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Government sets the rules. We build and run the system.</a:t>
            </a:r>
            <a:endParaRPr lang="en-US" sz="3200"/>
          </a:p>
        </p:txBody>
      </p:sp>
      <p:sp>
        <p:nvSpPr>
          <p:cNvPr id="5" name="top-hairline"/>
          <p:cNvSpPr/>
          <p:nvPr/>
        </p:nvSpPr>
        <p:spPr>
          <a:xfrm>
            <a:off x="812800" y="1930400"/>
            <a:ext cx="105664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6" name="col-divider-1"/>
          <p:cNvSpPr/>
          <p:nvPr/>
        </p:nvSpPr>
        <p:spPr>
          <a:xfrm>
            <a:off x="4152900" y="2311400"/>
            <a:ext cx="12700" cy="26670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7" name="col-divider-2"/>
          <p:cNvSpPr/>
          <p:nvPr/>
        </p:nvSpPr>
        <p:spPr>
          <a:xfrm>
            <a:off x="7670800" y="2311400"/>
            <a:ext cx="12700" cy="26670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8" name="actor-1-label"/>
          <p:cNvSpPr txBox="1"/>
          <p:nvPr/>
        </p:nvSpPr>
        <p:spPr>
          <a:xfrm>
            <a:off x="812800" y="2311400"/>
            <a:ext cx="3175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C9A227"/>
                </a:solidFill>
                <a:latin typeface="QuattrocentoSans"/>
                <a:ea typeface="QuattrocentoSans"/>
              </a:rPr>
              <a:t>GOVERNMENT</a:t>
            </a:r>
            <a:endParaRPr lang="en-US" sz="1000"/>
          </a:p>
        </p:txBody>
      </p:sp>
      <p:sp>
        <p:nvSpPr>
          <p:cNvPr id="9" name="actor-1-role"/>
          <p:cNvSpPr txBox="1"/>
          <p:nvPr/>
        </p:nvSpPr>
        <p:spPr>
          <a:xfrm>
            <a:off x="812800" y="2616200"/>
            <a:ext cx="3175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900">
                <a:solidFill>
                  <a:srgbClr val="1B2A4A"/>
                </a:solidFill>
                <a:latin typeface="Oranienbaum"/>
                <a:ea typeface="Oranienbaum"/>
              </a:rPr>
              <a:t>Sponsorship &amp; supervision</a:t>
            </a:r>
            <a:endParaRPr lang="en-US" sz="1900"/>
          </a:p>
        </p:txBody>
      </p:sp>
      <p:sp>
        <p:nvSpPr>
          <p:cNvPr id="10" name="actor-1-body"/>
          <p:cNvSpPr txBox="1"/>
          <p:nvPr/>
        </p:nvSpPr>
        <p:spPr>
          <a:xfrm>
            <a:off x="812800" y="3073400"/>
            <a:ext cx="3048000" cy="165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55000"/>
              </a:lnSpc>
            </a:pPr>
            <a:r>
              <a:rPr lang="en-US" sz="1200">
                <a:solidFill>
                  <a:srgbClr val="2B2B2B"/>
                </a:solidFill>
                <a:latin typeface="QuattrocentoSans"/>
                <a:ea typeface="QuattrocentoSans"/>
              </a:rPr>
              <a:t>Ministerial sponsorship, the legal framework, and ongoing supervision of the Deposit System Operator.</a:t>
            </a:r>
            <a:endParaRPr lang="en-US" sz="1200"/>
          </a:p>
        </p:txBody>
      </p:sp>
      <p:sp>
        <p:nvSpPr>
          <p:cNvPr id="11" name="actor-2-label"/>
          <p:cNvSpPr txBox="1"/>
          <p:nvPr/>
        </p:nvSpPr>
        <p:spPr>
          <a:xfrm>
            <a:off x="4483100" y="2311400"/>
            <a:ext cx="3175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C9A227"/>
                </a:solidFill>
                <a:latin typeface="QuattrocentoSans"/>
                <a:ea typeface="QuattrocentoSans"/>
              </a:rPr>
              <a:t>SEGEN</a:t>
            </a:r>
            <a:endParaRPr lang="en-US" sz="1000"/>
          </a:p>
        </p:txBody>
      </p:sp>
      <p:sp>
        <p:nvSpPr>
          <p:cNvPr id="12" name="actor-2-role"/>
          <p:cNvSpPr txBox="1"/>
          <p:nvPr/>
        </p:nvSpPr>
        <p:spPr>
          <a:xfrm>
            <a:off x="4483100" y="2616200"/>
            <a:ext cx="3175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900">
                <a:solidFill>
                  <a:srgbClr val="1B2A4A"/>
                </a:solidFill>
                <a:latin typeface="Oranienbaum"/>
                <a:ea typeface="Oranienbaum"/>
              </a:rPr>
              <a:t>Sponsor &amp; operator</a:t>
            </a:r>
            <a:endParaRPr lang="en-US" sz="1900"/>
          </a:p>
        </p:txBody>
      </p:sp>
      <p:sp>
        <p:nvSpPr>
          <p:cNvPr id="13" name="actor-2-body"/>
          <p:cNvSpPr txBox="1"/>
          <p:nvPr/>
        </p:nvSpPr>
        <p:spPr>
          <a:xfrm>
            <a:off x="4483100" y="3073400"/>
            <a:ext cx="3022600" cy="165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55000"/>
              </a:lnSpc>
            </a:pPr>
            <a:r>
              <a:rPr lang="en-US" sz="1200">
                <a:solidFill>
                  <a:srgbClr val="2B2B2B"/>
                </a:solidFill>
                <a:latin typeface="QuattrocentoSans"/>
                <a:ea typeface="QuattrocentoSans"/>
              </a:rPr>
              <a:t>Alliance architecture, private capital, and build-out and operation of the national return network.</a:t>
            </a:r>
            <a:endParaRPr lang="en-US" sz="1200"/>
          </a:p>
        </p:txBody>
      </p:sp>
      <p:sp>
        <p:nvSpPr>
          <p:cNvPr id="14" name="actor-3-label"/>
          <p:cNvSpPr txBox="1"/>
          <p:nvPr/>
        </p:nvSpPr>
        <p:spPr>
          <a:xfrm>
            <a:off x="8001000" y="2311400"/>
            <a:ext cx="33782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C9A227"/>
                </a:solidFill>
                <a:latin typeface="QuattrocentoSans"/>
                <a:ea typeface="QuattrocentoSans"/>
              </a:rPr>
              <a:t>EARTH CARE CONSULTING</a:t>
            </a:r>
            <a:endParaRPr lang="en-US" sz="1000"/>
          </a:p>
        </p:txBody>
      </p:sp>
      <p:sp>
        <p:nvSpPr>
          <p:cNvPr id="15" name="actor-3-role"/>
          <p:cNvSpPr txBox="1"/>
          <p:nvPr/>
        </p:nvSpPr>
        <p:spPr>
          <a:xfrm>
            <a:off x="8001000" y="2616200"/>
            <a:ext cx="33782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900">
                <a:solidFill>
                  <a:srgbClr val="1B2A4A"/>
                </a:solidFill>
                <a:latin typeface="Oranienbaum"/>
                <a:ea typeface="Oranienbaum"/>
              </a:rPr>
              <a:t>Design &amp; implementation</a:t>
            </a:r>
            <a:endParaRPr lang="en-US" sz="1900"/>
          </a:p>
        </p:txBody>
      </p:sp>
      <p:sp>
        <p:nvSpPr>
          <p:cNvPr id="16" name="actor-3-body"/>
          <p:cNvSpPr txBox="1"/>
          <p:nvPr/>
        </p:nvSpPr>
        <p:spPr>
          <a:xfrm>
            <a:off x="8001000" y="3073400"/>
            <a:ext cx="3378200" cy="165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55000"/>
              </a:lnSpc>
            </a:pPr>
            <a:r>
              <a:rPr lang="en-US" sz="1200">
                <a:solidFill>
                  <a:srgbClr val="2B2B2B"/>
                </a:solidFill>
                <a:latin typeface="QuattrocentoSans"/>
                <a:ea typeface="QuattrocentoSans"/>
              </a:rPr>
              <a:t>DRS design and implementation, with a track record from Iceland to the UK - including the Lithuania launch in 2016.</a:t>
            </a:r>
            <a:endParaRPr lang="en-US" sz="1200"/>
          </a:p>
        </p:txBody>
      </p:sp>
      <p:sp>
        <p:nvSpPr>
          <p:cNvPr id="17" name="bottom-hairline"/>
          <p:cNvSpPr/>
          <p:nvPr/>
        </p:nvSpPr>
        <p:spPr>
          <a:xfrm>
            <a:off x="812800" y="5181600"/>
            <a:ext cx="105664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8" name="accountability-line"/>
          <p:cNvSpPr txBox="1"/>
          <p:nvPr/>
        </p:nvSpPr>
        <p:spPr>
          <a:xfrm>
            <a:off x="812800" y="5410200"/>
            <a:ext cx="105664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300">
                <a:solidFill>
                  <a:srgbClr val="1B2A4A"/>
                </a:solidFill>
                <a:latin typeface="Oranienbaum"/>
                <a:ea typeface="Oranienbaum"/>
              </a:rPr>
              <a:t>One accountable operator, under government supervision.</a:t>
            </a:r>
            <a:endParaRPr lang="en-US" sz="1300"/>
          </a:p>
        </p:txBody>
      </p:sp>
      <p:sp>
        <p:nvSpPr>
          <p:cNvPr id="19" name="confidential"/>
          <p:cNvSpPr txBox="1"/>
          <p:nvPr/>
        </p:nvSpPr>
        <p:spPr>
          <a:xfrm>
            <a:off x="812800" y="6502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20" name="pagenum"/>
          <p:cNvSpPr txBox="1"/>
          <p:nvPr/>
        </p:nvSpPr>
        <p:spPr>
          <a:xfrm>
            <a:off x="11023600" y="6477000"/>
            <a:ext cx="3556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10</a:t>
            </a:r>
            <a:endParaRPr lang="en-US" sz="900"/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atermark"/>
          <p:cNvPicPr/>
          <p:nvPr/>
        </p:nvPicPr>
        <p:blipFill>
          <a:blip r:embed="rIdImage1">
            <a:alphaModFix amt="10000"/>
          </a:blip>
          <a:srcRect l="-0" r="-0"/>
          <a:stretch>
            <a:fillRect/>
          </a:stretch>
        </p:blipFill>
        <p:spPr>
          <a:xfrm>
            <a:off x="8382000" y="3302000"/>
            <a:ext cx="5334000" cy="5334000"/>
          </a:xfrm>
          <a:prstGeom prst="rect">
            <a:avLst/>
          </a:prstGeom>
          <a:ln>
            <a:noFill/>
          </a:ln>
        </p:spPr>
      </p:pic>
      <p:sp>
        <p:nvSpPr>
          <p:cNvPr id="3" name="kicker"/>
          <p:cNvSpPr txBox="1"/>
          <p:nvPr/>
        </p:nvSpPr>
        <p:spPr>
          <a:xfrm>
            <a:off x="812800" y="609600"/>
            <a:ext cx="406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C9A227"/>
                </a:solidFill>
                <a:latin typeface="QuattrocentoSans"/>
                <a:ea typeface="QuattrocentoSans"/>
              </a:rPr>
              <a:t>WHAT WE ASK OF YOU</a:t>
            </a:r>
            <a:endParaRPr lang="en-US" sz="1000"/>
          </a:p>
        </p:txBody>
      </p:sp>
      <p:sp>
        <p:nvSpPr>
          <p:cNvPr id="4" name="title-rule"/>
          <p:cNvSpPr/>
          <p:nvPr/>
        </p:nvSpPr>
        <p:spPr>
          <a:xfrm>
            <a:off x="812800" y="889000"/>
            <a:ext cx="10160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title"/>
          <p:cNvSpPr txBox="1"/>
          <p:nvPr/>
        </p:nvSpPr>
        <p:spPr>
          <a:xfrm>
            <a:off x="812800" y="1041400"/>
            <a:ext cx="6350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FFFFFF"/>
                </a:solidFill>
                <a:latin typeface="Oranienbaum"/>
                <a:ea typeface="Oranienbaum"/>
              </a:rPr>
              <a:t>Five decisions.</a:t>
            </a:r>
            <a:endParaRPr lang="en-US" sz="3200"/>
          </a:p>
        </p:txBody>
      </p:sp>
      <p:sp>
        <p:nvSpPr>
          <p:cNvPr id="6" name="ask-1-num"/>
          <p:cNvSpPr txBox="1"/>
          <p:nvPr/>
        </p:nvSpPr>
        <p:spPr>
          <a:xfrm>
            <a:off x="812800" y="1955800"/>
            <a:ext cx="635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3600">
                <a:solidFill>
                  <a:srgbClr val="C9A227"/>
                </a:solidFill>
                <a:latin typeface="Oranienbaum"/>
                <a:ea typeface="Oranienbaum"/>
              </a:rPr>
              <a:t>1</a:t>
            </a:r>
            <a:endParaRPr lang="en-US" sz="3600"/>
          </a:p>
        </p:txBody>
      </p:sp>
      <p:sp>
        <p:nvSpPr>
          <p:cNvPr id="7" name="ask-1-text"/>
          <p:cNvSpPr txBox="1"/>
          <p:nvPr/>
        </p:nvSpPr>
        <p:spPr>
          <a:xfrm>
            <a:off x="1651000" y="2108200"/>
            <a:ext cx="97282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55000"/>
              </a:lnSpc>
            </a:pPr>
            <a:r>
              <a:rPr lang="en-US" sz="1300">
                <a:solidFill>
                  <a:srgbClr val="E8E4D8"/>
                </a:solidFill>
                <a:latin typeface="QuattrocentoSans"/>
                <a:ea typeface="QuattrocentoSans"/>
              </a:rPr>
              <a:t>Ministerial sponsorship of the national DRS initiative.</a:t>
            </a:r>
            <a:endParaRPr lang="en-US" sz="1300"/>
          </a:p>
        </p:txBody>
      </p:sp>
      <p:sp>
        <p:nvSpPr>
          <p:cNvPr id="8" name="ask-rule-1"/>
          <p:cNvSpPr/>
          <p:nvPr/>
        </p:nvSpPr>
        <p:spPr>
          <a:xfrm>
            <a:off x="1651000" y="2590800"/>
            <a:ext cx="9728200" cy="12700"/>
          </a:xfrm>
          <a:prstGeom prst="rect">
            <a:avLst/>
          </a:prstGeom>
          <a:solidFill>
            <a:srgbClr val="4A6580">
              <a:alpha val="30196"/>
            </a:srgbClr>
          </a:solidFill>
          <a:ln>
            <a:noFill/>
          </a:ln>
        </p:spPr>
      </p:sp>
      <p:sp>
        <p:nvSpPr>
          <p:cNvPr id="9" name="ask-2-num"/>
          <p:cNvSpPr txBox="1"/>
          <p:nvPr/>
        </p:nvSpPr>
        <p:spPr>
          <a:xfrm>
            <a:off x="812800" y="2692400"/>
            <a:ext cx="635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3600">
                <a:solidFill>
                  <a:srgbClr val="C9A227"/>
                </a:solidFill>
                <a:latin typeface="Oranienbaum"/>
                <a:ea typeface="Oranienbaum"/>
              </a:rPr>
              <a:t>2</a:t>
            </a:r>
            <a:endParaRPr lang="en-US" sz="3600"/>
          </a:p>
        </p:txBody>
      </p:sp>
      <p:sp>
        <p:nvSpPr>
          <p:cNvPr id="10" name="ask-2-text"/>
          <p:cNvSpPr txBox="1"/>
          <p:nvPr/>
        </p:nvSpPr>
        <p:spPr>
          <a:xfrm>
            <a:off x="1651000" y="2844800"/>
            <a:ext cx="97282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55000"/>
              </a:lnSpc>
            </a:pPr>
            <a:r>
              <a:rPr lang="en-US" sz="1300">
                <a:solidFill>
                  <a:srgbClr val="E8E4D8"/>
                </a:solidFill>
                <a:latin typeface="QuattrocentoSans"/>
                <a:ea typeface="QuattrocentoSans"/>
              </a:rPr>
              <a:t>A legal framework - the Cabinet Resolution pathway under Federal Law No. 12 of 2018.</a:t>
            </a:r>
            <a:endParaRPr lang="en-US" sz="1300"/>
          </a:p>
        </p:txBody>
      </p:sp>
      <p:sp>
        <p:nvSpPr>
          <p:cNvPr id="11" name="ask-rule-2"/>
          <p:cNvSpPr/>
          <p:nvPr/>
        </p:nvSpPr>
        <p:spPr>
          <a:xfrm>
            <a:off x="1651000" y="3327400"/>
            <a:ext cx="9728200" cy="12700"/>
          </a:xfrm>
          <a:prstGeom prst="rect">
            <a:avLst/>
          </a:prstGeom>
          <a:solidFill>
            <a:srgbClr val="4A6580">
              <a:alpha val="30196"/>
            </a:srgbClr>
          </a:solidFill>
          <a:ln>
            <a:noFill/>
          </a:ln>
        </p:spPr>
      </p:sp>
      <p:sp>
        <p:nvSpPr>
          <p:cNvPr id="12" name="ask-3-num"/>
          <p:cNvSpPr txBox="1"/>
          <p:nvPr/>
        </p:nvSpPr>
        <p:spPr>
          <a:xfrm>
            <a:off x="812800" y="3429000"/>
            <a:ext cx="635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3600">
                <a:solidFill>
                  <a:srgbClr val="C9A227"/>
                </a:solidFill>
                <a:latin typeface="Oranienbaum"/>
                <a:ea typeface="Oranienbaum"/>
              </a:rPr>
              <a:t>3</a:t>
            </a:r>
            <a:endParaRPr lang="en-US" sz="3600"/>
          </a:p>
        </p:txBody>
      </p:sp>
      <p:sp>
        <p:nvSpPr>
          <p:cNvPr id="13" name="ask-3-text"/>
          <p:cNvSpPr txBox="1"/>
          <p:nvPr/>
        </p:nvSpPr>
        <p:spPr>
          <a:xfrm>
            <a:off x="1651000" y="3581400"/>
            <a:ext cx="97282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55000"/>
              </a:lnSpc>
            </a:pPr>
            <a:r>
              <a:rPr lang="en-US" sz="1300">
                <a:solidFill>
                  <a:srgbClr val="E8E4D8"/>
                </a:solidFill>
                <a:latin typeface="QuattrocentoSans"/>
                <a:ea typeface="QuattrocentoSans"/>
              </a:rPr>
              <a:t>A supervisory mandate, with a seat on the DSO board.</a:t>
            </a:r>
            <a:endParaRPr lang="en-US" sz="1300"/>
          </a:p>
        </p:txBody>
      </p:sp>
      <p:sp>
        <p:nvSpPr>
          <p:cNvPr id="14" name="ask-rule-3"/>
          <p:cNvSpPr/>
          <p:nvPr/>
        </p:nvSpPr>
        <p:spPr>
          <a:xfrm>
            <a:off x="1651000" y="4064000"/>
            <a:ext cx="9728200" cy="12700"/>
          </a:xfrm>
          <a:prstGeom prst="rect">
            <a:avLst/>
          </a:prstGeom>
          <a:solidFill>
            <a:srgbClr val="4A6580">
              <a:alpha val="30196"/>
            </a:srgbClr>
          </a:solidFill>
          <a:ln>
            <a:noFill/>
          </a:ln>
        </p:spPr>
      </p:sp>
      <p:sp>
        <p:nvSpPr>
          <p:cNvPr id="15" name="ask-4-num"/>
          <p:cNvSpPr txBox="1"/>
          <p:nvPr/>
        </p:nvSpPr>
        <p:spPr>
          <a:xfrm>
            <a:off x="812800" y="4165600"/>
            <a:ext cx="635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3600">
                <a:solidFill>
                  <a:srgbClr val="C9A227"/>
                </a:solidFill>
                <a:latin typeface="Oranienbaum"/>
                <a:ea typeface="Oranienbaum"/>
              </a:rPr>
              <a:t>4</a:t>
            </a:r>
            <a:endParaRPr lang="en-US" sz="3600"/>
          </a:p>
        </p:txBody>
      </p:sp>
      <p:sp>
        <p:nvSpPr>
          <p:cNvPr id="16" name="ask-4-text"/>
          <p:cNvSpPr txBox="1"/>
          <p:nvPr/>
        </p:nvSpPr>
        <p:spPr>
          <a:xfrm>
            <a:off x="1651000" y="4318000"/>
            <a:ext cx="97282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55000"/>
              </a:lnSpc>
            </a:pPr>
            <a:r>
              <a:rPr lang="en-US" sz="1300">
                <a:solidFill>
                  <a:srgbClr val="E8E4D8"/>
                </a:solidFill>
                <a:latin typeface="QuattrocentoSans"/>
                <a:ea typeface="QuattrocentoSans"/>
              </a:rPr>
              <a:t>Facilitation of collection-point siting - retail, fuel stations and public locations.</a:t>
            </a:r>
            <a:endParaRPr lang="en-US" sz="1300"/>
          </a:p>
        </p:txBody>
      </p:sp>
      <p:sp>
        <p:nvSpPr>
          <p:cNvPr id="17" name="ask-rule-4"/>
          <p:cNvSpPr/>
          <p:nvPr/>
        </p:nvSpPr>
        <p:spPr>
          <a:xfrm>
            <a:off x="1651000" y="4800600"/>
            <a:ext cx="9728200" cy="12700"/>
          </a:xfrm>
          <a:prstGeom prst="rect">
            <a:avLst/>
          </a:prstGeom>
          <a:solidFill>
            <a:srgbClr val="4A6580">
              <a:alpha val="30196"/>
            </a:srgbClr>
          </a:solidFill>
          <a:ln>
            <a:noFill/>
          </a:ln>
        </p:spPr>
      </p:sp>
      <p:sp>
        <p:nvSpPr>
          <p:cNvPr id="18" name="ask-5-num"/>
          <p:cNvSpPr txBox="1"/>
          <p:nvPr/>
        </p:nvSpPr>
        <p:spPr>
          <a:xfrm>
            <a:off x="812800" y="4902200"/>
            <a:ext cx="635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3600">
                <a:solidFill>
                  <a:srgbClr val="C9A227"/>
                </a:solidFill>
                <a:latin typeface="Oranienbaum"/>
                <a:ea typeface="Oranienbaum"/>
              </a:rPr>
              <a:t>5</a:t>
            </a:r>
            <a:endParaRPr lang="en-US" sz="3600"/>
          </a:p>
        </p:txBody>
      </p:sp>
      <p:sp>
        <p:nvSpPr>
          <p:cNvPr id="19" name="ask-5-text"/>
          <p:cNvSpPr txBox="1"/>
          <p:nvPr/>
        </p:nvSpPr>
        <p:spPr>
          <a:xfrm>
            <a:off x="1651000" y="5054600"/>
            <a:ext cx="97282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55000"/>
              </a:lnSpc>
            </a:pPr>
            <a:r>
              <a:rPr lang="en-US" sz="1300">
                <a:solidFill>
                  <a:srgbClr val="E8E4D8"/>
                </a:solidFill>
                <a:latin typeface="QuattrocentoSans"/>
                <a:ea typeface="QuattrocentoSans"/>
              </a:rPr>
              <a:t>Integration with the national EPR framework.</a:t>
            </a:r>
            <a:endParaRPr lang="en-US" sz="1300"/>
          </a:p>
        </p:txBody>
      </p:sp>
      <p:sp>
        <p:nvSpPr>
          <p:cNvPr id="20" name="closing-line"/>
          <p:cNvSpPr txBox="1"/>
          <p:nvPr/>
        </p:nvSpPr>
        <p:spPr>
          <a:xfrm>
            <a:off x="812800" y="5816600"/>
            <a:ext cx="7620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800">
                <a:solidFill>
                  <a:srgbClr val="C9A227"/>
                </a:solidFill>
                <a:latin typeface="Oranienbaum"/>
                <a:ea typeface="Oranienbaum"/>
              </a:rPr>
              <a:t>No budget allocation is requested.</a:t>
            </a:r>
            <a:endParaRPr lang="en-US" sz="1800"/>
          </a:p>
        </p:txBody>
      </p:sp>
      <p:sp>
        <p:nvSpPr>
          <p:cNvPr id="21" name="confidential"/>
          <p:cNvSpPr txBox="1"/>
          <p:nvPr/>
        </p:nvSpPr>
        <p:spPr>
          <a:xfrm>
            <a:off x="812800" y="6502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22" name="pagenum"/>
          <p:cNvSpPr txBox="1"/>
          <p:nvPr/>
        </p:nvSpPr>
        <p:spPr>
          <a:xfrm>
            <a:off x="11023600" y="6477000"/>
            <a:ext cx="3556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11</a:t>
            </a:r>
            <a:endParaRPr lang="en-US" sz="9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101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atermark"/>
          <p:cNvPicPr/>
          <p:nvPr/>
        </p:nvPicPr>
        <p:blipFill>
          <a:blip r:embed="rIdImage1">
            <a:alphaModFix amt="8000"/>
          </a:blip>
          <a:srcRect l="-0" r="-0"/>
          <a:stretch>
            <a:fillRect/>
          </a:stretch>
        </p:blipFill>
        <p:spPr>
          <a:xfrm>
            <a:off x="9144000" y="-1396999"/>
            <a:ext cx="4826000" cy="4826000"/>
          </a:xfrm>
          <a:prstGeom prst="rect">
            <a:avLst/>
          </a:prstGeom>
          <a:ln>
            <a:noFill/>
          </a:ln>
        </p:spPr>
      </p:pic>
      <p:pic>
        <p:nvPicPr>
          <p:cNvPr id="3" name="wordmark"/>
          <p:cNvPicPr/>
          <p:nvPr/>
        </p:nvPicPr>
        <p:blipFill>
          <a:blip r:embed="rIdImage2"/>
          <a:srcRect t="-109" b="-109"/>
          <a:stretch>
            <a:fillRect/>
          </a:stretch>
        </p:blipFill>
        <p:spPr>
          <a:xfrm>
            <a:off x="4191000" y="2133600"/>
            <a:ext cx="3810000" cy="1460500"/>
          </a:xfrm>
          <a:prstGeom prst="rect">
            <a:avLst/>
          </a:prstGeom>
          <a:ln>
            <a:noFill/>
          </a:ln>
        </p:spPr>
      </p:pic>
      <p:sp>
        <p:nvSpPr>
          <p:cNvPr id="4" name="center-rule"/>
          <p:cNvSpPr/>
          <p:nvPr/>
        </p:nvSpPr>
        <p:spPr>
          <a:xfrm>
            <a:off x="5461000" y="3962400"/>
            <a:ext cx="12700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closing-statement"/>
          <p:cNvSpPr txBox="1"/>
          <p:nvPr/>
        </p:nvSpPr>
        <p:spPr>
          <a:xfrm>
            <a:off x="2286000" y="4216400"/>
            <a:ext cx="7620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20000"/>
              </a:lnSpc>
            </a:pPr>
            <a:r>
              <a:rPr lang="en-US" sz="2000">
                <a:solidFill>
                  <a:srgbClr val="E8E4D8"/>
                </a:solidFill>
                <a:latin typeface="Oranienbaum"/>
                <a:ea typeface="Oranienbaum"/>
              </a:rPr>
              <a:t>The architecture between ambition and infrastructure.</a:t>
            </a:r>
            <a:endParaRPr lang="en-US" sz="2000"/>
          </a:p>
        </p:txBody>
      </p:sp>
      <p:sp>
        <p:nvSpPr>
          <p:cNvPr id="6" name="contacts"/>
          <p:cNvSpPr txBox="1"/>
          <p:nvPr/>
        </p:nvSpPr>
        <p:spPr>
          <a:xfrm>
            <a:off x="2286000" y="5029200"/>
            <a:ext cx="7620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ctr">
              <a:lnSpc>
                <a:spcPct val="160000"/>
              </a:lnSpc>
            </a:pPr>
            <a:r>
              <a:rPr lang="en-US" sz="1000">
                <a:solidFill>
                  <a:srgbClr val="E8E4D8"/>
                </a:solidFill>
                <a:latin typeface="QuattrocentoSans"/>
                <a:ea typeface="QuattrocentoSans"/>
              </a:rPr>
              <a:t>Saif Bin Khadia - Managing Partner · Amr Konsowa - Managing Director</a:t>
            </a:r>
            <a:endParaRPr lang="en-US" sz="1000"/>
          </a:p>
          <a:p>
            <a:pPr algn="ctr">
              <a:lnSpc>
                <a:spcPct val="160000"/>
              </a:lnSpc>
            </a:pPr>
            <a:r>
              <a:rPr lang="en-US" sz="1000">
                <a:solidFill>
                  <a:srgbClr val="4A6580"/>
                </a:solidFill>
                <a:latin typeface="QuattrocentoSans"/>
                <a:ea typeface="QuattrocentoSans"/>
              </a:rPr>
              <a:t>Segen · BK Building, Oud Metha, Dubai</a:t>
            </a:r>
            <a:endParaRPr lang="en-US" sz="1000"/>
          </a:p>
        </p:txBody>
      </p:sp>
      <p:sp>
        <p:nvSpPr>
          <p:cNvPr id="7" name="confidential"/>
          <p:cNvSpPr txBox="1"/>
          <p:nvPr/>
        </p:nvSpPr>
        <p:spPr>
          <a:xfrm>
            <a:off x="812800" y="6502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8" name="pagenum"/>
          <p:cNvSpPr txBox="1"/>
          <p:nvPr/>
        </p:nvSpPr>
        <p:spPr>
          <a:xfrm>
            <a:off x="11023600" y="6477000"/>
            <a:ext cx="3556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12</a:t>
            </a:r>
            <a:endParaRPr lang="en-US" sz="90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WHY NOW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939800"/>
            <a:ext cx="12192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92200"/>
            <a:ext cx="9652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The last single-use stream standing.</a:t>
            </a:r>
            <a:endParaRPr lang="en-US" sz="3200"/>
          </a:p>
        </p:txBody>
      </p:sp>
      <p:sp>
        <p:nvSpPr>
          <p:cNvPr id="5" name="body"/>
          <p:cNvSpPr txBox="1"/>
          <p:nvPr/>
        </p:nvSpPr>
        <p:spPr>
          <a:xfrm>
            <a:off x="812800" y="17526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55000"/>
              </a:lnSpc>
            </a:pPr>
            <a:r>
              <a:rPr lang="en-US" sz="1300">
                <a:solidFill>
                  <a:srgbClr val="2B2B2B"/>
                </a:solidFill>
                <a:latin typeface="QuattrocentoSans"/>
                <a:ea typeface="QuattrocentoSans"/>
              </a:rPr>
              <a:t>The UAE is among the world's highest bottled-water consumers (~265 litres per capita, WAM). The federal single-use plastics ban was completed on 1 January 2026 - beverage containers are now the dominant remaining stream.</a:t>
            </a:r>
            <a:endParaRPr lang="en-US" sz="1300"/>
          </a:p>
        </p:txBody>
      </p:sp>
      <p:sp>
        <p:nvSpPr>
          <p:cNvPr id="6" name="num-rule-1"/>
          <p:cNvSpPr/>
          <p:nvPr/>
        </p:nvSpPr>
        <p:spPr>
          <a:xfrm>
            <a:off x="812800" y="2717800"/>
            <a:ext cx="6096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7" name="num-1"/>
          <p:cNvSpPr txBox="1"/>
          <p:nvPr/>
        </p:nvSpPr>
        <p:spPr>
          <a:xfrm>
            <a:off x="812800" y="2870200"/>
            <a:ext cx="3556000" cy="812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6000">
                <a:solidFill>
                  <a:srgbClr val="1B2A4A"/>
                </a:solidFill>
                <a:latin typeface="Oranienbaum"/>
                <a:ea typeface="Oranienbaum"/>
              </a:rPr>
              <a:t>3.7bn</a:t>
            </a:r>
            <a:endParaRPr lang="en-US" sz="6000"/>
          </a:p>
        </p:txBody>
      </p:sp>
      <p:sp>
        <p:nvSpPr>
          <p:cNvPr id="8" name="num-label-1"/>
          <p:cNvSpPr txBox="1"/>
          <p:nvPr/>
        </p:nvSpPr>
        <p:spPr>
          <a:xfrm>
            <a:off x="812800" y="3784600"/>
            <a:ext cx="3454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containers placed on the market each year - PET 2.9bn · cans 660m · glass ~0.2bn (modelled)</a:t>
            </a:r>
            <a:endParaRPr lang="en-US" sz="1100"/>
          </a:p>
        </p:txBody>
      </p:sp>
      <p:sp>
        <p:nvSpPr>
          <p:cNvPr id="9" name="num-rule-2"/>
          <p:cNvSpPr/>
          <p:nvPr/>
        </p:nvSpPr>
        <p:spPr>
          <a:xfrm>
            <a:off x="4826000" y="2717800"/>
            <a:ext cx="6096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10" name="num-2"/>
          <p:cNvSpPr txBox="1"/>
          <p:nvPr/>
        </p:nvSpPr>
        <p:spPr>
          <a:xfrm>
            <a:off x="4826000" y="2870200"/>
            <a:ext cx="3048000" cy="812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6000">
                <a:solidFill>
                  <a:srgbClr val="1B2A4A"/>
                </a:solidFill>
                <a:latin typeface="Oranienbaum"/>
                <a:ea typeface="Oranienbaum"/>
              </a:rPr>
              <a:t>~440m</a:t>
            </a:r>
            <a:endParaRPr lang="en-US" sz="6000"/>
          </a:p>
        </p:txBody>
      </p:sp>
      <p:sp>
        <p:nvSpPr>
          <p:cNvPr id="11" name="num-label-2"/>
          <p:cNvSpPr txBox="1"/>
          <p:nvPr/>
        </p:nvSpPr>
        <p:spPr>
          <a:xfrm>
            <a:off x="4826000" y="3784600"/>
            <a:ext cx="30480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aluminium cans landfilled every year (EGA, 2024)</a:t>
            </a:r>
            <a:endParaRPr lang="en-US" sz="1100"/>
          </a:p>
        </p:txBody>
      </p:sp>
      <p:sp>
        <p:nvSpPr>
          <p:cNvPr id="12" name="num-rule-3"/>
          <p:cNvSpPr/>
          <p:nvPr/>
        </p:nvSpPr>
        <p:spPr>
          <a:xfrm>
            <a:off x="8432800" y="2717800"/>
            <a:ext cx="6096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13" name="num-3"/>
          <p:cNvSpPr txBox="1"/>
          <p:nvPr/>
        </p:nvSpPr>
        <p:spPr>
          <a:xfrm>
            <a:off x="8432800" y="2870200"/>
            <a:ext cx="2946400" cy="812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6000">
                <a:solidFill>
                  <a:srgbClr val="1B2A4A"/>
                </a:solidFill>
                <a:latin typeface="Oranienbaum"/>
                <a:ea typeface="Oranienbaum"/>
              </a:rPr>
              <a:t>&lt;50%</a:t>
            </a:r>
            <a:endParaRPr lang="en-US" sz="6000"/>
          </a:p>
        </p:txBody>
      </p:sp>
      <p:sp>
        <p:nvSpPr>
          <p:cNvPr id="14" name="num-label-3"/>
          <p:cNvSpPr txBox="1"/>
          <p:nvPr/>
        </p:nvSpPr>
        <p:spPr>
          <a:xfrm>
            <a:off x="8432800" y="3784600"/>
            <a:ext cx="2946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what voluntary collection achieves - vs a 91% median where deposits apply (Reloop, 2026)</a:t>
            </a:r>
            <a:endParaRPr lang="en-US" sz="1100"/>
          </a:p>
        </p:txBody>
      </p:sp>
      <p:sp>
        <p:nvSpPr>
          <p:cNvPr id="15" name="source"/>
          <p:cNvSpPr txBox="1"/>
          <p:nvPr/>
        </p:nvSpPr>
        <p:spPr>
          <a:xfrm>
            <a:off x="812800" y="6070600"/>
            <a:ext cx="812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Sources: WAM; EGA, 2024; Reloop, 2026; Segen modelling (R7 assumptions).</a:t>
            </a:r>
            <a:endParaRPr lang="en-US" sz="900"/>
          </a:p>
        </p:txBody>
      </p:sp>
      <p:sp>
        <p:nvSpPr>
          <p:cNvPr id="16" name="confidential"/>
          <p:cNvSpPr txBox="1"/>
          <p:nvPr/>
        </p:nvSpPr>
        <p:spPr>
          <a:xfrm>
            <a:off x="812800" y="6375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17" name="page-num"/>
          <p:cNvSpPr txBox="1"/>
          <p:nvPr/>
        </p:nvSpPr>
        <p:spPr>
          <a:xfrm>
            <a:off x="10871200" y="6350000"/>
            <a:ext cx="50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02</a:t>
            </a:r>
            <a:endParaRPr lang="en-US" sz="900"/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5842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PROVEN, NOT THEORETICAL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939800"/>
            <a:ext cx="12192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92200"/>
            <a:ext cx="9906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Deposit systems return 9 of every 10 containers.</a:t>
            </a:r>
            <a:endParaRPr lang="en-US" sz="3200"/>
          </a:p>
        </p:txBody>
      </p:sp>
      <p:pic>
        <p:nvPicPr>
          <p:cNvPr id="5" name="chart"/>
          <p:cNvPicPr/>
          <p:nvPr/>
        </p:nvPicPr>
        <p:blipFill>
          <a:blip r:embed="rIdImage3"/>
          <a:srcRect t="-47" b="-47"/>
          <a:stretch>
            <a:fillRect/>
          </a:stretch>
        </p:blipFill>
        <p:spPr>
          <a:xfrm>
            <a:off x="812800" y="1778000"/>
            <a:ext cx="6350000" cy="3911600"/>
          </a:xfrm>
          <a:prstGeom prst="rect">
            <a:avLst/>
          </a:prstGeom>
          <a:ln>
            <a:noFill/>
          </a:ln>
        </p:spPr>
      </p:pic>
      <p:sp>
        <p:nvSpPr>
          <p:cNvPr id="6" name="chart-caption"/>
          <p:cNvSpPr txBox="1"/>
          <p:nvPr/>
        </p:nvSpPr>
        <p:spPr>
          <a:xfrm>
            <a:off x="812800" y="5740400"/>
            <a:ext cx="6350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Global return rates by collection system. Source: Reloop, 2026.</a:t>
            </a:r>
            <a:endParaRPr lang="en-US" sz="900"/>
          </a:p>
        </p:txBody>
      </p:sp>
      <p:sp>
        <p:nvSpPr>
          <p:cNvPr id="7" name="fact-1-stat"/>
          <p:cNvSpPr txBox="1"/>
          <p:nvPr/>
        </p:nvSpPr>
        <p:spPr>
          <a:xfrm>
            <a:off x="7823200" y="1778000"/>
            <a:ext cx="3556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1B2A4A"/>
                </a:solidFill>
                <a:latin typeface="Oranienbaum"/>
                <a:ea typeface="Oranienbaum"/>
              </a:rPr>
              <a:t>34% → 92%</a:t>
            </a:r>
            <a:endParaRPr lang="en-US" sz="2000"/>
          </a:p>
        </p:txBody>
      </p:sp>
      <p:sp>
        <p:nvSpPr>
          <p:cNvPr id="8" name="fact-1-label"/>
          <p:cNvSpPr txBox="1"/>
          <p:nvPr/>
        </p:nvSpPr>
        <p:spPr>
          <a:xfrm>
            <a:off x="7823200" y="2133600"/>
            <a:ext cx="355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4A6580"/>
                </a:solidFill>
                <a:latin typeface="QuattrocentoSans"/>
                <a:ea typeface="QuattrocentoSans"/>
              </a:rPr>
              <a:t>Lithuania - within two years of launch (USAD, 2023)</a:t>
            </a:r>
            <a:endParaRPr lang="en-US" sz="1000"/>
          </a:p>
        </p:txBody>
      </p:sp>
      <p:sp>
        <p:nvSpPr>
          <p:cNvPr id="9" name="fact-div-1"/>
          <p:cNvSpPr/>
          <p:nvPr/>
        </p:nvSpPr>
        <p:spPr>
          <a:xfrm>
            <a:off x="7823200" y="2590800"/>
            <a:ext cx="35560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0" name="fact-2-stat"/>
          <p:cNvSpPr txBox="1"/>
          <p:nvPr/>
        </p:nvSpPr>
        <p:spPr>
          <a:xfrm>
            <a:off x="7823200" y="2768600"/>
            <a:ext cx="3556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1B2A4A"/>
                </a:solidFill>
                <a:latin typeface="Oranienbaum"/>
                <a:ea typeface="Oranienbaum"/>
              </a:rPr>
              <a:t>83%</a:t>
            </a:r>
            <a:endParaRPr lang="en-US" sz="2000"/>
          </a:p>
        </p:txBody>
      </p:sp>
      <p:sp>
        <p:nvSpPr>
          <p:cNvPr id="11" name="fact-2-label"/>
          <p:cNvSpPr txBox="1"/>
          <p:nvPr/>
        </p:nvSpPr>
        <p:spPr>
          <a:xfrm>
            <a:off x="7823200" y="3124200"/>
            <a:ext cx="355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4A6580"/>
                </a:solidFill>
                <a:latin typeface="QuattrocentoSans"/>
                <a:ea typeface="QuattrocentoSans"/>
              </a:rPr>
              <a:t>Romania - in its second year of operation (RetuRO, 2025)</a:t>
            </a:r>
            <a:endParaRPr lang="en-US" sz="1000"/>
          </a:p>
        </p:txBody>
      </p:sp>
      <p:sp>
        <p:nvSpPr>
          <p:cNvPr id="12" name="fact-div-2"/>
          <p:cNvSpPr/>
          <p:nvPr/>
        </p:nvSpPr>
        <p:spPr>
          <a:xfrm>
            <a:off x="7823200" y="3581400"/>
            <a:ext cx="35560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3" name="fact-3-stat"/>
          <p:cNvSpPr txBox="1"/>
          <p:nvPr/>
        </p:nvSpPr>
        <p:spPr>
          <a:xfrm>
            <a:off x="7823200" y="3759200"/>
            <a:ext cx="3556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1B2A4A"/>
                </a:solidFill>
                <a:latin typeface="Oranienbaum"/>
                <a:ea typeface="Oranienbaum"/>
              </a:rPr>
              <a:t>49% → 91%</a:t>
            </a:r>
            <a:endParaRPr lang="en-US" sz="2000"/>
          </a:p>
        </p:txBody>
      </p:sp>
      <p:sp>
        <p:nvSpPr>
          <p:cNvPr id="14" name="fact-3-label"/>
          <p:cNvSpPr txBox="1"/>
          <p:nvPr/>
        </p:nvSpPr>
        <p:spPr>
          <a:xfrm>
            <a:off x="7823200" y="4114800"/>
            <a:ext cx="355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4A6580"/>
                </a:solidFill>
                <a:latin typeface="QuattrocentoSans"/>
                <a:ea typeface="QuattrocentoSans"/>
              </a:rPr>
              <a:t>Ireland - within its first year (Re-turn, 2025)</a:t>
            </a:r>
            <a:endParaRPr lang="en-US" sz="1000"/>
          </a:p>
        </p:txBody>
      </p:sp>
      <p:sp>
        <p:nvSpPr>
          <p:cNvPr id="15" name="fact-div-3"/>
          <p:cNvSpPr/>
          <p:nvPr/>
        </p:nvSpPr>
        <p:spPr>
          <a:xfrm>
            <a:off x="7823200" y="4572000"/>
            <a:ext cx="35560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6" name="fact-4-stat"/>
          <p:cNvSpPr txBox="1"/>
          <p:nvPr/>
        </p:nvSpPr>
        <p:spPr>
          <a:xfrm>
            <a:off x="7823200" y="4749800"/>
            <a:ext cx="3556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1B2A4A"/>
                </a:solidFill>
                <a:latin typeface="Oranienbaum"/>
                <a:ea typeface="Oranienbaum"/>
              </a:rPr>
              <a:t>60 jurisdictions · 396M people</a:t>
            </a:r>
            <a:endParaRPr lang="en-US" sz="2000"/>
          </a:p>
        </p:txBody>
      </p:sp>
      <p:sp>
        <p:nvSpPr>
          <p:cNvPr id="17" name="fact-4-label"/>
          <p:cNvSpPr txBox="1"/>
          <p:nvPr/>
        </p:nvSpPr>
        <p:spPr>
          <a:xfrm>
            <a:off x="7823200" y="5105400"/>
            <a:ext cx="355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4A6580"/>
                </a:solidFill>
                <a:latin typeface="QuattrocentoSans"/>
                <a:ea typeface="QuattrocentoSans"/>
              </a:rPr>
              <a:t>now live with deposit return systems worldwide (Reloop, 2026)</a:t>
            </a:r>
            <a:endParaRPr lang="en-US" sz="1000"/>
          </a:p>
        </p:txBody>
      </p:sp>
      <p:sp>
        <p:nvSpPr>
          <p:cNvPr id="18" name="source"/>
          <p:cNvSpPr txBox="1"/>
          <p:nvPr/>
        </p:nvSpPr>
        <p:spPr>
          <a:xfrm>
            <a:off x="812800" y="6070600"/>
            <a:ext cx="812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Sources: Reloop, 2026; USAD, 2023; RetuRO, 2025; Re-turn, 2025.</a:t>
            </a:r>
            <a:endParaRPr lang="en-US" sz="900"/>
          </a:p>
        </p:txBody>
      </p:sp>
      <p:sp>
        <p:nvSpPr>
          <p:cNvPr id="19" name="confidential"/>
          <p:cNvSpPr txBox="1"/>
          <p:nvPr/>
        </p:nvSpPr>
        <p:spPr>
          <a:xfrm>
            <a:off x="812800" y="6375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20" name="page-num"/>
          <p:cNvSpPr txBox="1"/>
          <p:nvPr/>
        </p:nvSpPr>
        <p:spPr>
          <a:xfrm>
            <a:off x="10871200" y="6350000"/>
            <a:ext cx="50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03</a:t>
            </a:r>
            <a:endParaRPr lang="en-US" sz="900"/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nogram-watermark"/>
          <p:cNvPicPr/>
          <p:nvPr/>
        </p:nvPicPr>
        <p:blipFill>
          <a:blip r:embed="rIdImage1">
            <a:alphaModFix amt="10000"/>
          </a:blip>
          <a:srcRect l="-0" r="-0"/>
          <a:stretch>
            <a:fillRect/>
          </a:stretch>
        </p:blipFill>
        <p:spPr>
          <a:xfrm>
            <a:off x="8890000" y="3810000"/>
            <a:ext cx="4826000" cy="4826000"/>
          </a:xfrm>
          <a:prstGeom prst="rect">
            <a:avLst/>
          </a:prstGeom>
          <a:ln>
            <a:noFill/>
          </a:ln>
        </p:spPr>
      </p:pic>
      <p:sp>
        <p:nvSpPr>
          <p:cNvPr id="3" name="kicker"/>
          <p:cNvSpPr txBox="1"/>
          <p:nvPr/>
        </p:nvSpPr>
        <p:spPr>
          <a:xfrm>
            <a:off x="812800" y="7112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C9A227"/>
                </a:solidFill>
                <a:latin typeface="QuattrocentoSans"/>
                <a:ea typeface="QuattrocentoSans"/>
              </a:rPr>
              <a:t>THE PROPOSAL</a:t>
            </a:r>
            <a:endParaRPr lang="en-US" sz="1000"/>
          </a:p>
        </p:txBody>
      </p:sp>
      <p:sp>
        <p:nvSpPr>
          <p:cNvPr id="4" name="title-rule"/>
          <p:cNvSpPr/>
          <p:nvPr/>
        </p:nvSpPr>
        <p:spPr>
          <a:xfrm>
            <a:off x="812800" y="1041400"/>
            <a:ext cx="12192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statement"/>
          <p:cNvSpPr txBox="1"/>
          <p:nvPr/>
        </p:nvSpPr>
        <p:spPr>
          <a:xfrm>
            <a:off x="812800" y="1244600"/>
            <a:ext cx="10566400" cy="1117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15000"/>
              </a:lnSpc>
            </a:pPr>
            <a:r>
              <a:rPr lang="en-US" sz="3200">
                <a:solidFill>
                  <a:srgbClr val="C9A227"/>
                </a:solidFill>
                <a:latin typeface="Oranienbaum"/>
                <a:ea typeface="Oranienbaum"/>
              </a:rPr>
              <a:t>AED 0.25.</a:t>
            </a:r>
            <a:r>
              <a:rPr lang="en-US" sz="3200">
                <a:solidFill>
                  <a:srgbClr val="FFFFFF"/>
                </a:solidFill>
                <a:latin typeface="Oranienbaum"/>
                <a:ea typeface="Oranienbaum"/>
              </a:rPr>
              <a:t> Fully refundable.</a:t>
            </a:r>
            <a:endParaRPr lang="en-US" sz="3200"/>
          </a:p>
          <a:p>
            <a:pPr algn="l">
              <a:lnSpc>
                <a:spcPct val="115000"/>
              </a:lnSpc>
            </a:pPr>
            <a:r>
              <a:rPr lang="en-US" sz="3200">
                <a:solidFill>
                  <a:srgbClr val="FFFFFF"/>
                </a:solidFill>
                <a:latin typeface="Oranienbaum"/>
                <a:ea typeface="Oranienbaum"/>
              </a:rPr>
              <a:t>Every bottle, can and jar - nationwide.</a:t>
            </a:r>
            <a:endParaRPr lang="en-US" sz="3200"/>
          </a:p>
        </p:txBody>
      </p:sp>
      <p:sp>
        <p:nvSpPr>
          <p:cNvPr id="6" name="loop-step-1"/>
          <p:cNvSpPr/>
          <p:nvPr/>
        </p:nvSpPr>
        <p:spPr>
          <a:xfrm>
            <a:off x="812800" y="3048000"/>
            <a:ext cx="2794000" cy="863600"/>
          </a:xfrm>
          <a:prstGeom prst="homePlate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7" name="loop-step-1-name"/>
          <p:cNvSpPr txBox="1"/>
          <p:nvPr/>
        </p:nvSpPr>
        <p:spPr>
          <a:xfrm>
            <a:off x="1066800" y="3200400"/>
            <a:ext cx="2159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101C33"/>
                </a:solidFill>
                <a:latin typeface="QuattrocentoSans"/>
                <a:ea typeface="QuattrocentoSans"/>
              </a:rPr>
              <a:t>1 · BUY</a:t>
            </a:r>
            <a:endParaRPr lang="en-US" sz="1300"/>
          </a:p>
        </p:txBody>
      </p:sp>
      <p:sp>
        <p:nvSpPr>
          <p:cNvPr id="8" name="loop-step-1-caption"/>
          <p:cNvSpPr txBox="1"/>
          <p:nvPr/>
        </p:nvSpPr>
        <p:spPr>
          <a:xfrm>
            <a:off x="1066800" y="3454400"/>
            <a:ext cx="21844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101C33"/>
                </a:solidFill>
                <a:latin typeface="QuattrocentoSans"/>
                <a:ea typeface="QuattrocentoSans"/>
              </a:rPr>
              <a:t>Deposit included at the till</a:t>
            </a:r>
            <a:endParaRPr lang="en-US" sz="1000"/>
          </a:p>
        </p:txBody>
      </p:sp>
      <p:sp>
        <p:nvSpPr>
          <p:cNvPr id="9" name="loop-step-2"/>
          <p:cNvSpPr/>
          <p:nvPr/>
        </p:nvSpPr>
        <p:spPr>
          <a:xfrm>
            <a:off x="3403600" y="3048000"/>
            <a:ext cx="2794000" cy="863600"/>
          </a:xfrm>
          <a:prstGeom prst="chevron">
            <a:avLst/>
          </a:prstGeom>
          <a:solidFill>
            <a:srgbClr val="1B2A4A"/>
          </a:solidFill>
          <a:ln w="12700">
            <a:solidFill>
              <a:srgbClr val="C9A227"/>
            </a:solidFill>
          </a:ln>
        </p:spPr>
      </p:sp>
      <p:sp>
        <p:nvSpPr>
          <p:cNvPr id="10" name="loop-step-2-name"/>
          <p:cNvSpPr txBox="1"/>
          <p:nvPr/>
        </p:nvSpPr>
        <p:spPr>
          <a:xfrm>
            <a:off x="3911600" y="3200400"/>
            <a:ext cx="2032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FFFFFF"/>
                </a:solidFill>
                <a:latin typeface="QuattrocentoSans"/>
                <a:ea typeface="QuattrocentoSans"/>
              </a:rPr>
              <a:t>2 · RETURN</a:t>
            </a:r>
            <a:endParaRPr lang="en-US" sz="1300"/>
          </a:p>
        </p:txBody>
      </p:sp>
      <p:sp>
        <p:nvSpPr>
          <p:cNvPr id="11" name="loop-step-2-caption"/>
          <p:cNvSpPr txBox="1"/>
          <p:nvPr/>
        </p:nvSpPr>
        <p:spPr>
          <a:xfrm>
            <a:off x="3911600" y="3454400"/>
            <a:ext cx="19812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E8E4D8"/>
                </a:solidFill>
                <a:latin typeface="QuattrocentoSans"/>
                <a:ea typeface="QuattrocentoSans"/>
              </a:rPr>
              <a:t>RVM or collection point</a:t>
            </a:r>
            <a:endParaRPr lang="en-US" sz="1000"/>
          </a:p>
        </p:txBody>
      </p:sp>
      <p:sp>
        <p:nvSpPr>
          <p:cNvPr id="12" name="loop-step-3"/>
          <p:cNvSpPr/>
          <p:nvPr/>
        </p:nvSpPr>
        <p:spPr>
          <a:xfrm>
            <a:off x="5994400" y="3048000"/>
            <a:ext cx="2794000" cy="863600"/>
          </a:xfrm>
          <a:prstGeom prst="chevron">
            <a:avLst/>
          </a:prstGeom>
          <a:solidFill>
            <a:srgbClr val="1B2A4A"/>
          </a:solidFill>
          <a:ln w="12700">
            <a:solidFill>
              <a:srgbClr val="C9A227"/>
            </a:solidFill>
          </a:ln>
        </p:spPr>
      </p:sp>
      <p:sp>
        <p:nvSpPr>
          <p:cNvPr id="13" name="loop-step-3-name"/>
          <p:cNvSpPr txBox="1"/>
          <p:nvPr/>
        </p:nvSpPr>
        <p:spPr>
          <a:xfrm>
            <a:off x="6502400" y="3200400"/>
            <a:ext cx="2032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FFFFFF"/>
                </a:solidFill>
                <a:latin typeface="QuattrocentoSans"/>
                <a:ea typeface="QuattrocentoSans"/>
              </a:rPr>
              <a:t>3 · REFUND</a:t>
            </a:r>
            <a:endParaRPr lang="en-US" sz="1300"/>
          </a:p>
        </p:txBody>
      </p:sp>
      <p:sp>
        <p:nvSpPr>
          <p:cNvPr id="14" name="loop-step-3-caption"/>
          <p:cNvSpPr txBox="1"/>
          <p:nvPr/>
        </p:nvSpPr>
        <p:spPr>
          <a:xfrm>
            <a:off x="6502400" y="3454400"/>
            <a:ext cx="19812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E8E4D8"/>
                </a:solidFill>
                <a:latin typeface="QuattrocentoSans"/>
                <a:ea typeface="QuattrocentoSans"/>
              </a:rPr>
              <a:t>Voucher · cash · digital wallet · donate</a:t>
            </a:r>
            <a:endParaRPr lang="en-US" sz="1000"/>
          </a:p>
        </p:txBody>
      </p:sp>
      <p:sp>
        <p:nvSpPr>
          <p:cNvPr id="15" name="loop-step-4"/>
          <p:cNvSpPr/>
          <p:nvPr/>
        </p:nvSpPr>
        <p:spPr>
          <a:xfrm>
            <a:off x="8585200" y="3048000"/>
            <a:ext cx="2794000" cy="863600"/>
          </a:xfrm>
          <a:prstGeom prst="chevron">
            <a:avLst/>
          </a:prstGeom>
          <a:solidFill>
            <a:srgbClr val="1B2A4A"/>
          </a:solidFill>
          <a:ln w="12700">
            <a:solidFill>
              <a:srgbClr val="C9A227"/>
            </a:solidFill>
          </a:ln>
        </p:spPr>
      </p:sp>
      <p:sp>
        <p:nvSpPr>
          <p:cNvPr id="16" name="loop-step-4-name"/>
          <p:cNvSpPr txBox="1"/>
          <p:nvPr/>
        </p:nvSpPr>
        <p:spPr>
          <a:xfrm>
            <a:off x="9093200" y="3200400"/>
            <a:ext cx="2032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FFFFFF"/>
                </a:solidFill>
                <a:latin typeface="QuattrocentoSans"/>
                <a:ea typeface="QuattrocentoSans"/>
              </a:rPr>
              <a:t>4 · RECYCLE</a:t>
            </a:r>
            <a:endParaRPr lang="en-US" sz="1300"/>
          </a:p>
        </p:txBody>
      </p:sp>
      <p:sp>
        <p:nvSpPr>
          <p:cNvPr id="17" name="loop-step-4-caption"/>
          <p:cNvSpPr txBox="1"/>
          <p:nvPr/>
        </p:nvSpPr>
        <p:spPr>
          <a:xfrm>
            <a:off x="9093200" y="3454400"/>
            <a:ext cx="19812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000">
                <a:solidFill>
                  <a:srgbClr val="E8E4D8"/>
                </a:solidFill>
                <a:latin typeface="QuattrocentoSans"/>
                <a:ea typeface="QuattrocentoSans"/>
              </a:rPr>
              <a:t>Counted, sorted, remade in the UAE</a:t>
            </a:r>
            <a:endParaRPr lang="en-US" sz="1000"/>
          </a:p>
        </p:txBody>
      </p:sp>
      <p:sp>
        <p:nvSpPr>
          <p:cNvPr id="18" name="loop-return-arc"/>
          <p:cNvSpPr/>
          <p:nvPr>
            <p:extLst>
              <p:ext uri="{F5677B7D-0D2A-4D9B-9A5C-6D8D7D0E5A5D}">
                <pptd:line encoding="base64url">eyJjdXJ2ZSI6InNtb290aCIsInBvaW50cyI6IjYxMiwwIDQ2MCw0MiAxNTAsNDIgMCwwIiwidmlld0JveCI6WzYxMiw0Ml19</pptd:line>
              </p:ext>
            </p:extLst>
          </p:nvPr>
        </p:nvSpPr>
        <p:spPr>
          <a:xfrm>
            <a:off x="2209800" y="4191000"/>
            <a:ext cx="7772400" cy="533400"/>
          </a:xfrm>
          <a:custGeom>
            <a:avLst/>
            <a:gdLst/>
            <a:ahLst/>
            <a:cxnLst/>
            <a:rect l="l" t="t" r="r" b="b"/>
            <a:pathLst>
              <a:path w="612" h="42">
                <a:moveTo>
                  <a:pt x="612" y="0"/>
                </a:moveTo>
                <a:cubicBezTo>
                  <a:pt x="460" y="42"/>
                  <a:pt x="150" y="42"/>
                  <a:pt x="0" y="0"/>
                </a:cubicBezTo>
              </a:path>
            </a:pathLst>
          </a:custGeom>
          <a:noFill/>
          <a:ln w="12700" cap="rnd">
            <a:solidFill>
              <a:srgbClr val="C9A227"/>
            </a:solidFill>
            <a:tailEnd type="stealth"/>
          </a:ln>
        </p:spPr>
      </p:sp>
      <p:sp>
        <p:nvSpPr>
          <p:cNvPr id="19" name="loop-arc-caption"/>
          <p:cNvSpPr txBox="1"/>
          <p:nvPr/>
        </p:nvSpPr>
        <p:spPr>
          <a:xfrm>
            <a:off x="3556000" y="4368800"/>
            <a:ext cx="508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20000"/>
              </a:lnSpc>
            </a:pPr>
            <a:r>
              <a:rPr lang="en-US" sz="900">
                <a:solidFill>
                  <a:srgbClr val="A9BACD"/>
                </a:solidFill>
                <a:latin typeface="QuattrocentoSans"/>
                <a:ea typeface="QuattrocentoSans"/>
              </a:rPr>
              <a:t>A closed national loop - every return re-enters the system</a:t>
            </a:r>
            <a:endParaRPr lang="en-US" sz="900"/>
          </a:p>
        </p:txBody>
      </p:sp>
      <p:sp>
        <p:nvSpPr>
          <p:cNvPr id="20" name="footnote"/>
          <p:cNvSpPr txBox="1"/>
          <p:nvPr/>
        </p:nvSpPr>
        <p:spPr>
          <a:xfrm>
            <a:off x="812800" y="5969000"/>
            <a:ext cx="812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900">
                <a:solidFill>
                  <a:srgbClr val="A9BACD"/>
                </a:solidFill>
                <a:latin typeface="QuattrocentoSans"/>
                <a:ea typeface="QuattrocentoSans"/>
              </a:rPr>
              <a:t>Deposit level is a recommended, non-binding parameter.</a:t>
            </a:r>
            <a:endParaRPr lang="en-US" sz="900"/>
          </a:p>
        </p:txBody>
      </p:sp>
      <p:sp>
        <p:nvSpPr>
          <p:cNvPr id="21" name="confidential"/>
          <p:cNvSpPr txBox="1"/>
          <p:nvPr/>
        </p:nvSpPr>
        <p:spPr>
          <a:xfrm>
            <a:off x="812800" y="6375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22" name="page-num"/>
          <p:cNvSpPr txBox="1"/>
          <p:nvPr/>
        </p:nvSpPr>
        <p:spPr>
          <a:xfrm>
            <a:off x="10871200" y="6350000"/>
            <a:ext cx="50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20000"/>
              </a:lnSpc>
            </a:pPr>
            <a:r>
              <a:rPr lang="en-US" sz="900">
                <a:solidFill>
                  <a:srgbClr val="A9BACD"/>
                </a:solidFill>
                <a:latin typeface="QuattrocentoSans"/>
                <a:ea typeface="QuattrocentoSans"/>
              </a:rPr>
              <a:t>04</a:t>
            </a:r>
            <a:endParaRPr lang="en-US" sz="90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5842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NATIONAL INFRASTRUCTURE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939800"/>
            <a:ext cx="12192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92200"/>
            <a:ext cx="5334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One network, every emirate.</a:t>
            </a:r>
            <a:endParaRPr lang="en-US" sz="3200"/>
          </a:p>
        </p:txBody>
      </p:sp>
      <p:sp>
        <p:nvSpPr>
          <p:cNvPr id="5" name="stat-1-num"/>
          <p:cNvSpPr txBox="1"/>
          <p:nvPr/>
        </p:nvSpPr>
        <p:spPr>
          <a:xfrm>
            <a:off x="812800" y="1981200"/>
            <a:ext cx="13208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800">
                <a:solidFill>
                  <a:srgbClr val="1B2A4A"/>
                </a:solidFill>
                <a:latin typeface="Oranienbaum"/>
                <a:ea typeface="Oranienbaum"/>
              </a:rPr>
              <a:t>3,500</a:t>
            </a:r>
            <a:endParaRPr lang="en-US" sz="2800"/>
          </a:p>
        </p:txBody>
      </p:sp>
      <p:sp>
        <p:nvSpPr>
          <p:cNvPr id="6" name="stat-1-label"/>
          <p:cNvSpPr txBox="1"/>
          <p:nvPr/>
        </p:nvSpPr>
        <p:spPr>
          <a:xfrm>
            <a:off x="2235200" y="2032000"/>
            <a:ext cx="36576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reverse vending machines across retail and public locations</a:t>
            </a:r>
            <a:endParaRPr lang="en-US" sz="1100"/>
          </a:p>
        </p:txBody>
      </p:sp>
      <p:sp>
        <p:nvSpPr>
          <p:cNvPr id="7" name="stat-div-1"/>
          <p:cNvSpPr/>
          <p:nvPr/>
        </p:nvSpPr>
        <p:spPr>
          <a:xfrm>
            <a:off x="812800" y="2616200"/>
            <a:ext cx="50800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8" name="stat-2-num"/>
          <p:cNvSpPr txBox="1"/>
          <p:nvPr/>
        </p:nvSpPr>
        <p:spPr>
          <a:xfrm>
            <a:off x="812800" y="2844800"/>
            <a:ext cx="13208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800">
                <a:solidFill>
                  <a:srgbClr val="1B2A4A"/>
                </a:solidFill>
                <a:latin typeface="Oranienbaum"/>
                <a:ea typeface="Oranienbaum"/>
              </a:rPr>
              <a:t>~5,500</a:t>
            </a:r>
            <a:endParaRPr lang="en-US" sz="2800"/>
          </a:p>
        </p:txBody>
      </p:sp>
      <p:sp>
        <p:nvSpPr>
          <p:cNvPr id="9" name="stat-2-label"/>
          <p:cNvSpPr txBox="1"/>
          <p:nvPr/>
        </p:nvSpPr>
        <p:spPr>
          <a:xfrm>
            <a:off x="2235200" y="2895600"/>
            <a:ext cx="36576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manual collection points - ≈1 return point per 1,250 residents</a:t>
            </a:r>
            <a:endParaRPr lang="en-US" sz="1100"/>
          </a:p>
        </p:txBody>
      </p:sp>
      <p:sp>
        <p:nvSpPr>
          <p:cNvPr id="10" name="stat-div-2"/>
          <p:cNvSpPr/>
          <p:nvPr/>
        </p:nvSpPr>
        <p:spPr>
          <a:xfrm>
            <a:off x="812800" y="3479800"/>
            <a:ext cx="50800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1" name="stat-3-num"/>
          <p:cNvSpPr txBox="1"/>
          <p:nvPr/>
        </p:nvSpPr>
        <p:spPr>
          <a:xfrm>
            <a:off x="812800" y="3708400"/>
            <a:ext cx="13208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800">
                <a:solidFill>
                  <a:srgbClr val="1B2A4A"/>
                </a:solidFill>
                <a:latin typeface="Oranienbaum"/>
                <a:ea typeface="Oranienbaum"/>
              </a:rPr>
              <a:t>3</a:t>
            </a:r>
            <a:endParaRPr lang="en-US" sz="2800"/>
          </a:p>
        </p:txBody>
      </p:sp>
      <p:sp>
        <p:nvSpPr>
          <p:cNvPr id="12" name="stat-3-label"/>
          <p:cNvSpPr txBox="1"/>
          <p:nvPr/>
        </p:nvSpPr>
        <p:spPr>
          <a:xfrm>
            <a:off x="2235200" y="3759200"/>
            <a:ext cx="36576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counting &amp; sorting centres</a:t>
            </a:r>
            <a:endParaRPr lang="en-US" sz="1100"/>
          </a:p>
        </p:txBody>
      </p:sp>
      <p:sp>
        <p:nvSpPr>
          <p:cNvPr id="13" name="stat-div-3"/>
          <p:cNvSpPr/>
          <p:nvPr/>
        </p:nvSpPr>
        <p:spPr>
          <a:xfrm>
            <a:off x="812800" y="4343400"/>
            <a:ext cx="50800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4" name="stat-4-num"/>
          <p:cNvSpPr txBox="1"/>
          <p:nvPr/>
        </p:nvSpPr>
        <p:spPr>
          <a:xfrm>
            <a:off x="812800" y="4572000"/>
            <a:ext cx="13208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2800">
                <a:solidFill>
                  <a:srgbClr val="1B2A4A"/>
                </a:solidFill>
                <a:latin typeface="Oranienbaum"/>
                <a:ea typeface="Oranienbaum"/>
              </a:rPr>
              <a:t>1</a:t>
            </a:r>
            <a:endParaRPr lang="en-US" sz="2800"/>
          </a:p>
        </p:txBody>
      </p:sp>
      <p:sp>
        <p:nvSpPr>
          <p:cNvPr id="15" name="stat-4-label"/>
          <p:cNvSpPr txBox="1"/>
          <p:nvPr/>
        </p:nvSpPr>
        <p:spPr>
          <a:xfrm>
            <a:off x="2235200" y="4622800"/>
            <a:ext cx="36576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l"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national IT clearing platform, with real-time ministry reporting</a:t>
            </a:r>
            <a:endParaRPr lang="en-US" sz="1100"/>
          </a:p>
        </p:txBody>
      </p:sp>
      <p:pic>
        <p:nvPicPr>
          <p:cNvPr id="16" name="photo-1"/>
          <p:cNvPicPr/>
          <p:nvPr/>
        </p:nvPicPr>
        <p:blipFill>
          <a:blip r:embed="rIdImage4"/>
          <a:srcRect l="18880" r="18880"/>
          <a:stretch>
            <a:fillRect/>
          </a:stretch>
        </p:blipFill>
        <p:spPr>
          <a:xfrm>
            <a:off x="6096000" y="609600"/>
            <a:ext cx="1689100" cy="4826000"/>
          </a:xfrm>
          <a:prstGeom prst="rect">
            <a:avLst/>
          </a:prstGeom>
          <a:ln>
            <a:noFill/>
          </a:ln>
        </p:spPr>
      </p:pic>
      <p:sp>
        <p:nvSpPr>
          <p:cNvPr id="17" name="photo-1-border"/>
          <p:cNvSpPr/>
          <p:nvPr/>
        </p:nvSpPr>
        <p:spPr>
          <a:xfrm>
            <a:off x="6096000" y="609600"/>
            <a:ext cx="1689100" cy="4826000"/>
          </a:xfrm>
          <a:prstGeom prst="rect">
            <a:avLst/>
          </a:prstGeom>
          <a:noFill/>
          <a:ln w="12700">
            <a:solidFill>
              <a:srgbClr val="C9A227"/>
            </a:solidFill>
          </a:ln>
        </p:spPr>
      </p:sp>
      <p:pic>
        <p:nvPicPr>
          <p:cNvPr id="18" name="photo-2"/>
          <p:cNvPicPr/>
          <p:nvPr/>
        </p:nvPicPr>
        <p:blipFill>
          <a:blip r:embed="rIdImage5"/>
          <a:srcRect l="26666" r="26666"/>
          <a:stretch>
            <a:fillRect/>
          </a:stretch>
        </p:blipFill>
        <p:spPr>
          <a:xfrm>
            <a:off x="7886700" y="609600"/>
            <a:ext cx="1689100" cy="4826000"/>
          </a:xfrm>
          <a:prstGeom prst="rect">
            <a:avLst/>
          </a:prstGeom>
          <a:ln>
            <a:noFill/>
          </a:ln>
        </p:spPr>
      </p:pic>
      <p:sp>
        <p:nvSpPr>
          <p:cNvPr id="19" name="photo-2-border"/>
          <p:cNvSpPr/>
          <p:nvPr/>
        </p:nvSpPr>
        <p:spPr>
          <a:xfrm>
            <a:off x="7886700" y="609600"/>
            <a:ext cx="1689100" cy="4826000"/>
          </a:xfrm>
          <a:prstGeom prst="rect">
            <a:avLst/>
          </a:prstGeom>
          <a:noFill/>
          <a:ln w="12700">
            <a:solidFill>
              <a:srgbClr val="C9A227"/>
            </a:solidFill>
          </a:ln>
        </p:spPr>
      </p:sp>
      <p:pic>
        <p:nvPicPr>
          <p:cNvPr id="20" name="photo-3"/>
          <p:cNvPicPr/>
          <p:nvPr/>
        </p:nvPicPr>
        <p:blipFill>
          <a:blip r:embed="rIdImage6"/>
          <a:srcRect l="36776" r="36776"/>
          <a:stretch>
            <a:fillRect/>
          </a:stretch>
        </p:blipFill>
        <p:spPr>
          <a:xfrm>
            <a:off x="9677400" y="609600"/>
            <a:ext cx="1701800" cy="4826000"/>
          </a:xfrm>
          <a:prstGeom prst="rect">
            <a:avLst/>
          </a:prstGeom>
          <a:ln>
            <a:noFill/>
          </a:ln>
        </p:spPr>
      </p:pic>
      <p:sp>
        <p:nvSpPr>
          <p:cNvPr id="21" name="photo-3-border"/>
          <p:cNvSpPr/>
          <p:nvPr/>
        </p:nvSpPr>
        <p:spPr>
          <a:xfrm>
            <a:off x="9677400" y="609600"/>
            <a:ext cx="1701800" cy="4826000"/>
          </a:xfrm>
          <a:prstGeom prst="rect">
            <a:avLst/>
          </a:prstGeom>
          <a:noFill/>
          <a:ln w="12700">
            <a:solidFill>
              <a:srgbClr val="C9A227"/>
            </a:solidFill>
          </a:ln>
        </p:spPr>
      </p:sp>
      <p:sp>
        <p:nvSpPr>
          <p:cNvPr id="22" name="photo-caption"/>
          <p:cNvSpPr txBox="1"/>
          <p:nvPr/>
        </p:nvSpPr>
        <p:spPr>
          <a:xfrm>
            <a:off x="6096000" y="5537200"/>
            <a:ext cx="52832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European benchmark operations - Lithuania</a:t>
            </a:r>
            <a:endParaRPr lang="en-US" sz="900"/>
          </a:p>
        </p:txBody>
      </p:sp>
      <p:sp>
        <p:nvSpPr>
          <p:cNvPr id="23" name="source"/>
          <p:cNvSpPr txBox="1"/>
          <p:nvPr/>
        </p:nvSpPr>
        <p:spPr>
          <a:xfrm>
            <a:off x="812800" y="6070600"/>
            <a:ext cx="812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Source: Segen DRS deployment model (R7 assumptions), 2026.</a:t>
            </a:r>
            <a:endParaRPr lang="en-US" sz="900"/>
          </a:p>
        </p:txBody>
      </p:sp>
      <p:sp>
        <p:nvSpPr>
          <p:cNvPr id="24" name="confidential"/>
          <p:cNvSpPr txBox="1"/>
          <p:nvPr/>
        </p:nvSpPr>
        <p:spPr>
          <a:xfrm>
            <a:off x="812800" y="6375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25" name="page-num"/>
          <p:cNvSpPr txBox="1"/>
          <p:nvPr/>
        </p:nvSpPr>
        <p:spPr>
          <a:xfrm>
            <a:off x="10871200" y="6350000"/>
            <a:ext cx="50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05</a:t>
            </a:r>
            <a:endParaRPr lang="en-US" sz="900"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3556000" y="14986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GOVERNANCE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5486400" y="1854200"/>
            <a:ext cx="12192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statement"/>
          <p:cNvSpPr txBox="1"/>
          <p:nvPr/>
        </p:nvSpPr>
        <p:spPr>
          <a:xfrm>
            <a:off x="1397000" y="2159000"/>
            <a:ext cx="9398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15000"/>
              </a:lnSpc>
            </a:pPr>
            <a:r>
              <a:rPr lang="en-US" sz="3600">
                <a:solidFill>
                  <a:srgbClr val="1B2A4A"/>
                </a:solidFill>
                <a:latin typeface="Oranienbaum"/>
                <a:ea typeface="Oranienbaum"/>
              </a:rPr>
              <a:t>Segen earns </a:t>
            </a:r>
            <a:r>
              <a:rPr lang="en-US" sz="3600">
                <a:solidFill>
                  <a:srgbClr val="9C4F2E"/>
                </a:solidFill>
                <a:latin typeface="Oranienbaum"/>
                <a:ea typeface="Oranienbaum"/>
              </a:rPr>
              <a:t>nothing</a:t>
            </a:r>
            <a:r>
              <a:rPr lang="en-US" sz="3600">
                <a:solidFill>
                  <a:srgbClr val="1B2A4A"/>
                </a:solidFill>
                <a:latin typeface="Oranienbaum"/>
                <a:ea typeface="Oranienbaum"/>
              </a:rPr>
              <a:t> from unclaimed deposits.</a:t>
            </a:r>
            <a:endParaRPr lang="en-US" sz="3600"/>
          </a:p>
        </p:txBody>
      </p:sp>
      <p:sp>
        <p:nvSpPr>
          <p:cNvPr id="5" name="support"/>
          <p:cNvSpPr txBox="1"/>
          <p:nvPr/>
        </p:nvSpPr>
        <p:spPr>
          <a:xfrm>
            <a:off x="2286000" y="3200400"/>
            <a:ext cx="7620000" cy="152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 anchor="t"/>
          <a:lstStyle/>
          <a:p>
            <a:pPr algn="ctr">
              <a:lnSpc>
                <a:spcPct val="155000"/>
              </a:lnSpc>
            </a:pPr>
            <a:r>
              <a:rPr lang="en-US" sz="1300">
                <a:solidFill>
                  <a:srgbClr val="2B2B2B"/>
                </a:solidFill>
                <a:latin typeface="QuattrocentoSans"/>
                <a:ea typeface="QuattrocentoSans"/>
              </a:rPr>
              <a:t>A not-for-profit Deposit System Operator under government supervision.</a:t>
            </a:r>
            <a:endParaRPr lang="en-US" sz="1300"/>
          </a:p>
          <a:p>
            <a:pPr algn="ctr">
              <a:lnSpc>
                <a:spcPct val="155000"/>
              </a:lnSpc>
              <a:spcBef>
                <a:spcPts val="1200"/>
              </a:spcBef>
            </a:pPr>
            <a:r>
              <a:rPr lang="en-US" sz="1300">
                <a:solidFill>
                  <a:srgbClr val="2B2B2B"/>
                </a:solidFill>
                <a:latin typeface="QuattrocentoSans"/>
                <a:ea typeface="QuattrocentoSans"/>
              </a:rPr>
              <a:t>Every deposit sits in a ring-fenced escrow, publicly reported.</a:t>
            </a:r>
            <a:endParaRPr lang="en-US" sz="1300"/>
          </a:p>
          <a:p>
            <a:pPr algn="ctr">
              <a:lnSpc>
                <a:spcPct val="155000"/>
              </a:lnSpc>
              <a:spcBef>
                <a:spcPts val="1200"/>
              </a:spcBef>
            </a:pPr>
            <a:r>
              <a:rPr lang="en-US" sz="1300">
                <a:solidFill>
                  <a:srgbClr val="2B2B2B"/>
                </a:solidFill>
                <a:latin typeface="QuattrocentoSans"/>
                <a:ea typeface="QuattrocentoSans"/>
              </a:rPr>
              <a:t>Segen's income: operations management and recovered-material value - only.</a:t>
            </a:r>
            <a:endParaRPr lang="en-US" sz="1300"/>
          </a:p>
        </p:txBody>
      </p:sp>
      <p:sp>
        <p:nvSpPr>
          <p:cNvPr id="6" name="bottom-rule"/>
          <p:cNvSpPr/>
          <p:nvPr/>
        </p:nvSpPr>
        <p:spPr>
          <a:xfrm>
            <a:off x="5689600" y="5130800"/>
            <a:ext cx="8128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7" name="confidential"/>
          <p:cNvSpPr txBox="1"/>
          <p:nvPr/>
        </p:nvSpPr>
        <p:spPr>
          <a:xfrm>
            <a:off x="812800" y="6375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8" name="page-num"/>
          <p:cNvSpPr txBox="1"/>
          <p:nvPr/>
        </p:nvSpPr>
        <p:spPr>
          <a:xfrm>
            <a:off x="10871200" y="6350000"/>
            <a:ext cx="508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06</a:t>
            </a:r>
            <a:endParaRPr lang="en-US" sz="9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381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SELF-FINANCING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889000"/>
            <a:ext cx="10160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41400"/>
            <a:ext cx="7874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No government funding required.</a:t>
            </a:r>
            <a:endParaRPr lang="en-US" sz="3200"/>
          </a:p>
        </p:txBody>
      </p:sp>
      <p:sp>
        <p:nvSpPr>
          <p:cNvPr id="5" name="num-1"/>
          <p:cNvSpPr txBox="1"/>
          <p:nvPr/>
        </p:nvSpPr>
        <p:spPr>
          <a:xfrm>
            <a:off x="812800" y="1752600"/>
            <a:ext cx="2540000" cy="584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4000">
                <a:solidFill>
                  <a:srgbClr val="1B2A4A"/>
                </a:solidFill>
                <a:latin typeface="Oranienbaum"/>
                <a:ea typeface="Oranienbaum"/>
              </a:rPr>
              <a:t>AED 664m</a:t>
            </a:r>
            <a:endParaRPr lang="en-US" sz="4000"/>
          </a:p>
        </p:txBody>
      </p:sp>
      <p:sp>
        <p:nvSpPr>
          <p:cNvPr id="6" name="num-1-label"/>
          <p:cNvSpPr txBox="1"/>
          <p:nvPr/>
        </p:nvSpPr>
        <p:spPr>
          <a:xfrm>
            <a:off x="812800" y="2413000"/>
            <a:ext cx="2540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private capital programme</a:t>
            </a:r>
            <a:endParaRPr lang="en-US" sz="1100"/>
          </a:p>
        </p:txBody>
      </p:sp>
      <p:sp>
        <p:nvSpPr>
          <p:cNvPr id="7" name="num-2"/>
          <p:cNvSpPr txBox="1"/>
          <p:nvPr/>
        </p:nvSpPr>
        <p:spPr>
          <a:xfrm>
            <a:off x="3632200" y="1752600"/>
            <a:ext cx="1905000" cy="584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4000">
                <a:solidFill>
                  <a:srgbClr val="1B2A4A"/>
                </a:solidFill>
                <a:latin typeface="Oranienbaum"/>
                <a:ea typeface="Oranienbaum"/>
              </a:rPr>
              <a:t>27.7%</a:t>
            </a:r>
            <a:endParaRPr lang="en-US" sz="4000"/>
          </a:p>
        </p:txBody>
      </p:sp>
      <p:sp>
        <p:nvSpPr>
          <p:cNvPr id="8" name="num-2-label"/>
          <p:cNvSpPr txBox="1"/>
          <p:nvPr/>
        </p:nvSpPr>
        <p:spPr>
          <a:xfrm>
            <a:off x="3632200" y="2413000"/>
            <a:ext cx="2032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system IRR (unlevered)</a:t>
            </a:r>
            <a:endParaRPr lang="en-US" sz="1100"/>
          </a:p>
        </p:txBody>
      </p:sp>
      <p:sp>
        <p:nvSpPr>
          <p:cNvPr id="9" name="num-3"/>
          <p:cNvSpPr txBox="1"/>
          <p:nvPr/>
        </p:nvSpPr>
        <p:spPr>
          <a:xfrm>
            <a:off x="5943600" y="1752600"/>
            <a:ext cx="1651000" cy="584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4000">
                <a:solidFill>
                  <a:srgbClr val="1B2A4A"/>
                </a:solidFill>
                <a:latin typeface="Oranienbaum"/>
                <a:ea typeface="Oranienbaum"/>
              </a:rPr>
              <a:t>2031</a:t>
            </a:r>
            <a:endParaRPr lang="en-US" sz="4000"/>
          </a:p>
        </p:txBody>
      </p:sp>
      <p:sp>
        <p:nvSpPr>
          <p:cNvPr id="10" name="num-3-label"/>
          <p:cNvSpPr txBox="1"/>
          <p:nvPr/>
        </p:nvSpPr>
        <p:spPr>
          <a:xfrm>
            <a:off x="5943600" y="2413000"/>
            <a:ext cx="2032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payback, year 4 of operations</a:t>
            </a:r>
            <a:endParaRPr lang="en-US" sz="1100"/>
          </a:p>
        </p:txBody>
      </p:sp>
      <p:sp>
        <p:nvSpPr>
          <p:cNvPr id="11" name="num-4"/>
          <p:cNvSpPr txBox="1"/>
          <p:nvPr/>
        </p:nvSpPr>
        <p:spPr>
          <a:xfrm>
            <a:off x="8255000" y="1752600"/>
            <a:ext cx="3124200" cy="584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4000">
                <a:solidFill>
                  <a:srgbClr val="1B2A4A"/>
                </a:solidFill>
                <a:latin typeface="Oranienbaum"/>
                <a:ea typeface="Oranienbaum"/>
              </a:rPr>
              <a:t>+AED 349m</a:t>
            </a:r>
            <a:endParaRPr lang="en-US" sz="4000"/>
          </a:p>
        </p:txBody>
      </p:sp>
      <p:sp>
        <p:nvSpPr>
          <p:cNvPr id="12" name="num-4-label"/>
          <p:cNvSpPr txBox="1"/>
          <p:nvPr/>
        </p:nvSpPr>
        <p:spPr>
          <a:xfrm>
            <a:off x="8255000" y="2413000"/>
            <a:ext cx="2540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NPV @ 8% discount rate</a:t>
            </a:r>
            <a:endParaRPr lang="en-US" sz="1100"/>
          </a:p>
        </p:txBody>
      </p:sp>
      <p:pic>
        <p:nvPicPr>
          <p:cNvPr id="13" name="cashflow-chart"/>
          <p:cNvPicPr/>
          <p:nvPr/>
        </p:nvPicPr>
        <p:blipFill>
          <a:blip r:embed="rIdImage7"/>
          <a:srcRect l="-26089" r="-26089"/>
          <a:stretch>
            <a:fillRect/>
          </a:stretch>
        </p:blipFill>
        <p:spPr>
          <a:xfrm>
            <a:off x="812800" y="2971800"/>
            <a:ext cx="6858000" cy="3073400"/>
          </a:xfrm>
          <a:prstGeom prst="rect">
            <a:avLst/>
          </a:prstGeom>
          <a:ln>
            <a:noFill/>
          </a:ln>
        </p:spPr>
      </p:pic>
      <p:sp>
        <p:nvSpPr>
          <p:cNvPr id="14" name="fee-head"/>
          <p:cNvSpPr txBox="1"/>
          <p:nvPr/>
        </p:nvSpPr>
        <p:spPr>
          <a:xfrm>
            <a:off x="8128000" y="2971800"/>
            <a:ext cx="32512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FUNDED BY PRODUCERS</a:t>
            </a:r>
            <a:endParaRPr lang="en-US" sz="1000"/>
          </a:p>
        </p:txBody>
      </p:sp>
      <p:sp>
        <p:nvSpPr>
          <p:cNvPr id="15" name="fee-body"/>
          <p:cNvSpPr txBox="1"/>
          <p:nvPr/>
        </p:nvSpPr>
        <p:spPr>
          <a:xfrm>
            <a:off x="8128000" y="3251200"/>
            <a:ext cx="3251200" cy="2286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55000"/>
              </a:lnSpc>
            </a:pPr>
            <a:r>
              <a:rPr lang="en-US" sz="1200">
                <a:solidFill>
                  <a:srgbClr val="2B2B2B"/>
                </a:solidFill>
                <a:latin typeface="QuattrocentoSans"/>
                <a:ea typeface="QuattrocentoSans"/>
              </a:rPr>
              <a:t>Producer responsibility fees fund operations: AED 0.20 per PET container, AED 0.08 per aluminium can, AED 0.24 per glass container. Recommended, non-binding.</a:t>
            </a:r>
            <a:endParaRPr lang="en-US" sz="1200"/>
          </a:p>
          <a:p>
            <a:pPr>
              <a:lnSpc>
                <a:spcPct val="155000"/>
              </a:lnSpc>
              <a:spcBef>
                <a:spcPts val="1000"/>
              </a:spcBef>
            </a:pPr>
            <a:r>
              <a:rPr lang="en-US" sz="1200">
                <a:solidFill>
                  <a:srgbClr val="2B2B2B"/>
                </a:solidFill>
                <a:latin typeface="QuattrocentoSans"/>
                <a:ea typeface="QuattrocentoSans"/>
              </a:rPr>
              <a:t>Deposits sit in a ring-fenced escrow and are never treated as revenue.</a:t>
            </a:r>
            <a:endParaRPr lang="en-US" sz="1200"/>
          </a:p>
        </p:txBody>
      </p:sp>
      <p:sp>
        <p:nvSpPr>
          <p:cNvPr id="16" name="source"/>
          <p:cNvSpPr txBox="1"/>
          <p:nvPr/>
        </p:nvSpPr>
        <p:spPr>
          <a:xfrm>
            <a:off x="812800" y="6146800"/>
            <a:ext cx="7112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Source: Segen DRS financial model (R7 assumptions), 2026.</a:t>
            </a:r>
            <a:endParaRPr lang="en-US" sz="900"/>
          </a:p>
        </p:txBody>
      </p:sp>
      <p:sp>
        <p:nvSpPr>
          <p:cNvPr id="17" name="confidential"/>
          <p:cNvSpPr txBox="1"/>
          <p:nvPr/>
        </p:nvSpPr>
        <p:spPr>
          <a:xfrm>
            <a:off x="812800" y="6502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18" name="pagenum"/>
          <p:cNvSpPr txBox="1"/>
          <p:nvPr/>
        </p:nvSpPr>
        <p:spPr>
          <a:xfrm>
            <a:off x="11023600" y="6477000"/>
            <a:ext cx="3556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07</a:t>
            </a:r>
            <a:endParaRPr lang="en-US" sz="900"/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3810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WHAT THE UAE GETS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889000"/>
            <a:ext cx="10160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41400"/>
            <a:ext cx="7874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A circular-economy flagship.</a:t>
            </a:r>
            <a:endParaRPr lang="en-US" sz="3200"/>
          </a:p>
        </p:txBody>
      </p:sp>
      <p:sp>
        <p:nvSpPr>
          <p:cNvPr id="5" name="stat-1"/>
          <p:cNvSpPr txBox="1"/>
          <p:nvPr/>
        </p:nvSpPr>
        <p:spPr>
          <a:xfrm>
            <a:off x="812800" y="1905000"/>
            <a:ext cx="2794000" cy="965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7200">
                <a:solidFill>
                  <a:srgbClr val="1B2A4A"/>
                </a:solidFill>
                <a:latin typeface="Oranienbaum"/>
                <a:ea typeface="Oranienbaum"/>
              </a:rPr>
              <a:t>90%</a:t>
            </a:r>
            <a:endParaRPr lang="en-US" sz="7200"/>
          </a:p>
        </p:txBody>
      </p:sp>
      <p:sp>
        <p:nvSpPr>
          <p:cNvPr id="6" name="stat-1-label"/>
          <p:cNvSpPr txBox="1"/>
          <p:nvPr/>
        </p:nvSpPr>
        <p:spPr>
          <a:xfrm>
            <a:off x="812800" y="2971800"/>
            <a:ext cx="27940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return rate achieved by 2034</a:t>
            </a:r>
            <a:endParaRPr lang="en-US" sz="1100"/>
          </a:p>
        </p:txBody>
      </p:sp>
      <p:sp>
        <p:nvSpPr>
          <p:cNvPr id="7" name="stat-2"/>
          <p:cNvSpPr txBox="1"/>
          <p:nvPr/>
        </p:nvSpPr>
        <p:spPr>
          <a:xfrm>
            <a:off x="4191000" y="2032000"/>
            <a:ext cx="3429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5400">
                <a:solidFill>
                  <a:srgbClr val="1B2A4A"/>
                </a:solidFill>
                <a:latin typeface="Oranienbaum"/>
                <a:ea typeface="Oranienbaum"/>
              </a:rPr>
              <a:t>≈3.8bn</a:t>
            </a:r>
            <a:endParaRPr lang="en-US" sz="5400"/>
          </a:p>
        </p:txBody>
      </p:sp>
      <p:sp>
        <p:nvSpPr>
          <p:cNvPr id="8" name="stat-2-label"/>
          <p:cNvSpPr txBox="1"/>
          <p:nvPr/>
        </p:nvSpPr>
        <p:spPr>
          <a:xfrm>
            <a:off x="4191000" y="2971800"/>
            <a:ext cx="34290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containers recovered every year at maturity</a:t>
            </a:r>
            <a:endParaRPr lang="en-US" sz="1100"/>
          </a:p>
        </p:txBody>
      </p:sp>
      <p:sp>
        <p:nvSpPr>
          <p:cNvPr id="9" name="stat-3"/>
          <p:cNvSpPr txBox="1"/>
          <p:nvPr/>
        </p:nvSpPr>
        <p:spPr>
          <a:xfrm>
            <a:off x="8204200" y="2032000"/>
            <a:ext cx="3175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00000"/>
              </a:lnSpc>
            </a:pPr>
            <a:r>
              <a:rPr lang="en-US" sz="5400">
                <a:solidFill>
                  <a:srgbClr val="1B2A4A"/>
                </a:solidFill>
                <a:latin typeface="Oranienbaum"/>
                <a:ea typeface="Oranienbaum"/>
              </a:rPr>
              <a:t>1,200-1,500</a:t>
            </a:r>
            <a:endParaRPr lang="en-US" sz="5400"/>
          </a:p>
        </p:txBody>
      </p:sp>
      <p:sp>
        <p:nvSpPr>
          <p:cNvPr id="10" name="stat-3-label"/>
          <p:cNvSpPr txBox="1"/>
          <p:nvPr/>
        </p:nvSpPr>
        <p:spPr>
          <a:xfrm>
            <a:off x="8204200" y="2971800"/>
            <a:ext cx="31750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30000"/>
              </a:lnSpc>
            </a:pPr>
            <a:r>
              <a:rPr lang="en-US" sz="1100">
                <a:solidFill>
                  <a:srgbClr val="4A6580"/>
                </a:solidFill>
                <a:latin typeface="QuattrocentoSans"/>
                <a:ea typeface="QuattrocentoSans"/>
              </a:rPr>
              <a:t>direct jobs in collection, logistics and processing</a:t>
            </a:r>
            <a:endParaRPr lang="en-US" sz="1100"/>
          </a:p>
        </p:txBody>
      </p:sp>
      <p:sp>
        <p:nvSpPr>
          <p:cNvPr id="11" name="divider-1"/>
          <p:cNvSpPr/>
          <p:nvPr/>
        </p:nvSpPr>
        <p:spPr>
          <a:xfrm>
            <a:off x="812800" y="3708400"/>
            <a:ext cx="105664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2" name="feed-head"/>
          <p:cNvSpPr txBox="1"/>
          <p:nvPr/>
        </p:nvSpPr>
        <p:spPr>
          <a:xfrm>
            <a:off x="812800" y="3962400"/>
            <a:ext cx="533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FEEDSTOCK FOR UAE RECYCLERS</a:t>
            </a:r>
            <a:endParaRPr lang="en-US" sz="1000"/>
          </a:p>
        </p:txBody>
      </p:sp>
      <p:sp>
        <p:nvSpPr>
          <p:cNvPr id="13" name="feed-body"/>
          <p:cNvSpPr txBox="1"/>
          <p:nvPr/>
        </p:nvSpPr>
        <p:spPr>
          <a:xfrm>
            <a:off x="812800" y="4241800"/>
            <a:ext cx="105664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square"/>
          <a:lstStyle/>
          <a:p>
            <a:pPr>
              <a:lnSpc>
                <a:spcPct val="155000"/>
              </a:lnSpc>
            </a:pPr>
            <a:r>
              <a:rPr lang="en-US" sz="1300">
                <a:solidFill>
                  <a:srgbClr val="2B2B2B"/>
                </a:solidFill>
                <a:latin typeface="QuattrocentoSans"/>
                <a:ea typeface="QuattrocentoSans"/>
              </a:rPr>
              <a:t>Recovered PET and aluminium return to the national economy as feedstock for UAE recyclers - Repeet (rPET), Emirates Global Aluminium and DGrade - keeping material value onshore.</a:t>
            </a:r>
            <a:endParaRPr lang="en-US" sz="1300"/>
          </a:p>
        </p:txBody>
      </p:sp>
      <p:sp>
        <p:nvSpPr>
          <p:cNvPr id="14" name="divider-2"/>
          <p:cNvSpPr/>
          <p:nvPr/>
        </p:nvSpPr>
        <p:spPr>
          <a:xfrm>
            <a:off x="812800" y="5080000"/>
            <a:ext cx="10566400" cy="12700"/>
          </a:xfrm>
          <a:prstGeom prst="rect">
            <a:avLst/>
          </a:prstGeom>
          <a:solidFill>
            <a:srgbClr val="D8D2C2"/>
          </a:solidFill>
          <a:ln>
            <a:noFill/>
          </a:ln>
        </p:spPr>
      </p:sp>
      <p:sp>
        <p:nvSpPr>
          <p:cNvPr id="15" name="strip-head"/>
          <p:cNvSpPr txBox="1"/>
          <p:nvPr/>
        </p:nvSpPr>
        <p:spPr>
          <a:xfrm>
            <a:off x="812800" y="5334000"/>
            <a:ext cx="5334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DELIVERS THE NATIONAL AGENDA</a:t>
            </a:r>
            <a:endParaRPr lang="en-US" sz="1000"/>
          </a:p>
        </p:txBody>
      </p:sp>
      <p:sp>
        <p:nvSpPr>
          <p:cNvPr id="16" name="strip"/>
          <p:cNvSpPr txBox="1"/>
          <p:nvPr/>
        </p:nvSpPr>
        <p:spPr>
          <a:xfrm>
            <a:off x="812800" y="5613400"/>
            <a:ext cx="105664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1B2A4A"/>
                </a:solidFill>
                <a:latin typeface="QuattrocentoSans"/>
                <a:ea typeface="QuattrocentoSans"/>
              </a:rPr>
              <a:t>UAE Circular Economy Policy 2021-2031</a:t>
            </a:r>
            <a:r>
              <a:rPr lang="en-US" sz="13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300">
                <a:solidFill>
                  <a:srgbClr val="C9A227"/>
                </a:solidFill>
                <a:latin typeface="QuattrocentoSans"/>
                <a:ea typeface="QuattrocentoSans"/>
              </a:rPr>
              <a:t>·</a:t>
            </a:r>
            <a:r>
              <a:rPr lang="en-US" sz="13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300" b="1">
                <a:solidFill>
                  <a:srgbClr val="1B2A4A"/>
                </a:solidFill>
                <a:latin typeface="QuattrocentoSans"/>
                <a:ea typeface="QuattrocentoSans"/>
              </a:rPr>
              <a:t>Net Zero 2050</a:t>
            </a:r>
            <a:r>
              <a:rPr lang="en-US" sz="13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300">
                <a:solidFill>
                  <a:srgbClr val="C9A227"/>
                </a:solidFill>
                <a:latin typeface="QuattrocentoSans"/>
                <a:ea typeface="QuattrocentoSans"/>
              </a:rPr>
              <a:t>·</a:t>
            </a:r>
            <a:r>
              <a:rPr lang="en-US" sz="13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300" b="1">
                <a:solidFill>
                  <a:srgbClr val="1B2A4A"/>
                </a:solidFill>
                <a:latin typeface="QuattrocentoSans"/>
                <a:ea typeface="QuattrocentoSans"/>
              </a:rPr>
              <a:t>NDC 3.0</a:t>
            </a:r>
            <a:r>
              <a:rPr lang="en-US" sz="13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300">
                <a:solidFill>
                  <a:srgbClr val="C9A227"/>
                </a:solidFill>
                <a:latin typeface="QuattrocentoSans"/>
                <a:ea typeface="QuattrocentoSans"/>
              </a:rPr>
              <a:t>·</a:t>
            </a:r>
            <a:r>
              <a:rPr lang="en-US" sz="13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300" b="1">
                <a:solidFill>
                  <a:srgbClr val="1B2A4A"/>
                </a:solidFill>
                <a:latin typeface="QuattrocentoSans"/>
                <a:ea typeface="QuattrocentoSans"/>
              </a:rPr>
              <a:t>Dubai Integrated Waste Management 2041</a:t>
            </a:r>
            <a:endParaRPr lang="en-US" sz="1300"/>
          </a:p>
        </p:txBody>
      </p:sp>
      <p:sp>
        <p:nvSpPr>
          <p:cNvPr id="17" name="source"/>
          <p:cNvSpPr txBox="1"/>
          <p:nvPr/>
        </p:nvSpPr>
        <p:spPr>
          <a:xfrm>
            <a:off x="812800" y="6146800"/>
            <a:ext cx="71120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Source: Segen DRS financial model (R7 assumptions), 2026.</a:t>
            </a:r>
            <a:endParaRPr lang="en-US" sz="900"/>
          </a:p>
        </p:txBody>
      </p:sp>
      <p:sp>
        <p:nvSpPr>
          <p:cNvPr id="18" name="confidential"/>
          <p:cNvSpPr txBox="1"/>
          <p:nvPr/>
        </p:nvSpPr>
        <p:spPr>
          <a:xfrm>
            <a:off x="812800" y="6502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19" name="pagenum"/>
          <p:cNvSpPr txBox="1"/>
          <p:nvPr/>
        </p:nvSpPr>
        <p:spPr>
          <a:xfrm>
            <a:off x="11023600" y="6477000"/>
            <a:ext cx="3556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08</a:t>
            </a:r>
            <a:endParaRPr lang="en-US" sz="900"/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m="http://schemas.openxmlformats.org/officeDocument/2006/math" xmlns:pptd="https://kimi.design/pptd/202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12800" y="609600"/>
            <a:ext cx="45720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1000" spc="400" kern="0">
                <a:solidFill>
                  <a:srgbClr val="4A6580"/>
                </a:solidFill>
                <a:latin typeface="QuattrocentoSans"/>
                <a:ea typeface="QuattrocentoSans"/>
              </a:rPr>
              <a:t>18-24 MONTHS TO LAUNCH</a:t>
            </a:r>
            <a:endParaRPr lang="en-US" sz="1000"/>
          </a:p>
        </p:txBody>
      </p:sp>
      <p:sp>
        <p:nvSpPr>
          <p:cNvPr id="3" name="title-rule"/>
          <p:cNvSpPr/>
          <p:nvPr/>
        </p:nvSpPr>
        <p:spPr>
          <a:xfrm>
            <a:off x="812800" y="889000"/>
            <a:ext cx="1016000" cy="25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title"/>
          <p:cNvSpPr txBox="1"/>
          <p:nvPr/>
        </p:nvSpPr>
        <p:spPr>
          <a:xfrm>
            <a:off x="812800" y="1041400"/>
            <a:ext cx="8890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15000"/>
              </a:lnSpc>
            </a:pPr>
            <a:r>
              <a:rPr lang="en-US" sz="3200">
                <a:solidFill>
                  <a:srgbClr val="1B2A4A"/>
                </a:solidFill>
                <a:latin typeface="Oranienbaum"/>
                <a:ea typeface="Oranienbaum"/>
              </a:rPr>
              <a:t>From approval to national operation.</a:t>
            </a:r>
            <a:endParaRPr lang="en-US" sz="3200"/>
          </a:p>
        </p:txBody>
      </p:sp>
      <p:pic>
        <p:nvPicPr>
          <p:cNvPr id="5" name="gantt"/>
          <p:cNvPicPr/>
          <p:nvPr/>
        </p:nvPicPr>
        <p:blipFill>
          <a:blip r:embed="rIdImage8"/>
          <a:srcRect l="-42963" r="-42963"/>
          <a:stretch>
            <a:fillRect/>
          </a:stretch>
        </p:blipFill>
        <p:spPr>
          <a:xfrm>
            <a:off x="812800" y="1600200"/>
            <a:ext cx="10566400" cy="3860800"/>
          </a:xfrm>
          <a:prstGeom prst="rect">
            <a:avLst/>
          </a:prstGeom>
          <a:ln>
            <a:noFill/>
          </a:ln>
        </p:spPr>
      </p:pic>
      <p:sp>
        <p:nvSpPr>
          <p:cNvPr id="6" name="milestone-line"/>
          <p:cNvSpPr txBox="1"/>
          <p:nvPr/>
        </p:nvSpPr>
        <p:spPr>
          <a:xfrm>
            <a:off x="812800" y="5638800"/>
            <a:ext cx="105664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20000"/>
              </a:lnSpc>
            </a:pPr>
            <a:r>
              <a:rPr lang="en-US" sz="1200" b="1">
                <a:solidFill>
                  <a:srgbClr val="1B2A4A"/>
                </a:solidFill>
                <a:latin typeface="QuattrocentoSans"/>
                <a:ea typeface="QuattrocentoSans"/>
              </a:rPr>
              <a:t>Legal framework 2027</a:t>
            </a:r>
            <a:r>
              <a:rPr lang="en-US" sz="12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200">
                <a:solidFill>
                  <a:srgbClr val="C9A227"/>
                </a:solidFill>
                <a:latin typeface="QuattrocentoSans"/>
                <a:ea typeface="QuattrocentoSans"/>
              </a:rPr>
              <a:t>→</a:t>
            </a:r>
            <a:r>
              <a:rPr lang="en-US" sz="12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200" b="1">
                <a:solidFill>
                  <a:srgbClr val="1B2A4A"/>
                </a:solidFill>
                <a:latin typeface="QuattrocentoSans"/>
                <a:ea typeface="QuattrocentoSans"/>
              </a:rPr>
              <a:t>Build-out &amp; soft launch</a:t>
            </a:r>
            <a:r>
              <a:rPr lang="en-US" sz="12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200">
                <a:solidFill>
                  <a:srgbClr val="C9A227"/>
                </a:solidFill>
                <a:latin typeface="QuattrocentoSans"/>
                <a:ea typeface="QuattrocentoSans"/>
              </a:rPr>
              <a:t>→</a:t>
            </a:r>
            <a:r>
              <a:rPr lang="en-US" sz="12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200" b="1">
                <a:solidFill>
                  <a:srgbClr val="1B2A4A"/>
                </a:solidFill>
                <a:latin typeface="QuattrocentoSans"/>
                <a:ea typeface="QuattrocentoSans"/>
              </a:rPr>
              <a:t>National launch - H2 2028</a:t>
            </a:r>
            <a:r>
              <a:rPr lang="en-US" sz="12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200">
                <a:solidFill>
                  <a:srgbClr val="C9A227"/>
                </a:solidFill>
                <a:latin typeface="QuattrocentoSans"/>
                <a:ea typeface="QuattrocentoSans"/>
              </a:rPr>
              <a:t>→</a:t>
            </a:r>
            <a:r>
              <a:rPr lang="en-US" sz="1200">
                <a:solidFill>
                  <a:srgbClr val="1B2A4A"/>
                </a:solidFill>
                <a:latin typeface="QuattrocentoSans"/>
                <a:ea typeface="QuattrocentoSans"/>
              </a:rPr>
              <a:t> </a:t>
            </a:r>
            <a:r>
              <a:rPr lang="en-US" sz="1200" b="1">
                <a:solidFill>
                  <a:srgbClr val="1B2A4A"/>
                </a:solidFill>
                <a:latin typeface="QuattrocentoSans"/>
                <a:ea typeface="QuattrocentoSans"/>
              </a:rPr>
              <a:t>90% return rate by 2034</a:t>
            </a:r>
            <a:endParaRPr lang="en-US" sz="1200"/>
          </a:p>
        </p:txBody>
      </p:sp>
      <p:sp>
        <p:nvSpPr>
          <p:cNvPr id="7" name="benchmark-note"/>
          <p:cNvSpPr txBox="1"/>
          <p:nvPr/>
        </p:nvSpPr>
        <p:spPr>
          <a:xfrm>
            <a:off x="812800" y="5943600"/>
            <a:ext cx="105664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ct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Benchmarks: Lithuania reached national operation in 18 months; Ireland in ~24.</a:t>
            </a:r>
            <a:endParaRPr lang="en-US" sz="900"/>
          </a:p>
        </p:txBody>
      </p:sp>
      <p:sp>
        <p:nvSpPr>
          <p:cNvPr id="8" name="confidential"/>
          <p:cNvSpPr txBox="1"/>
          <p:nvPr/>
        </p:nvSpPr>
        <p:spPr>
          <a:xfrm>
            <a:off x="812800" y="6502400"/>
            <a:ext cx="1778000" cy="127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/>
          <a:lstStyle/>
          <a:p>
            <a:pPr>
              <a:lnSpc>
                <a:spcPct val="120000"/>
              </a:lnSpc>
            </a:pPr>
            <a:r>
              <a:rPr lang="en-US" sz="800" spc="200" kern="0">
                <a:solidFill>
                  <a:srgbClr val="9C4F2E"/>
                </a:solidFill>
                <a:latin typeface="QuattrocentoSans"/>
                <a:ea typeface="QuattrocentoSans"/>
              </a:rPr>
              <a:t>CONFIDENTIAL</a:t>
            </a:r>
            <a:endParaRPr lang="en-US" sz="800"/>
          </a:p>
        </p:txBody>
      </p:sp>
      <p:sp>
        <p:nvSpPr>
          <p:cNvPr id="9" name="pagenum"/>
          <p:cNvSpPr txBox="1"/>
          <p:nvPr/>
        </p:nvSpPr>
        <p:spPr>
          <a:xfrm>
            <a:off x="11023600" y="6477000"/>
            <a:ext cx="355600" cy="15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rtlCol="0" wrap="none" anchor="t"/>
          <a:lstStyle/>
          <a:p>
            <a:pPr algn="r">
              <a:lnSpc>
                <a:spcPct val="130000"/>
              </a:lnSpc>
            </a:pPr>
            <a:r>
              <a:rPr lang="en-US" sz="900">
                <a:solidFill>
                  <a:srgbClr val="4A6580"/>
                </a:solidFill>
                <a:latin typeface="QuattrocentoSans"/>
                <a:ea typeface="QuattrocentoSans"/>
              </a:rPr>
              <a:t>09</a:t>
            </a:r>
            <a:endParaRPr lang="en-US" sz="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Neo Design</Application>
  <Slides>12</Slides>
</Properties>
</file>

<file path=docProps/core.xml><?xml version="1.0" encoding="utf-8"?>
<cp:coreProperties xmlns:cp="http://schemas.openxmlformats.org/package/2006/metadata/core-properties" xmlns:dc="http://purl.org/dc/elements/1.1/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/>
  </property>
</Properties>
</file>